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339" r:id="rId2"/>
    <p:sldId id="259" r:id="rId3"/>
    <p:sldId id="292" r:id="rId4"/>
    <p:sldId id="291" r:id="rId5"/>
    <p:sldId id="260" r:id="rId6"/>
    <p:sldId id="324" r:id="rId7"/>
    <p:sldId id="325" r:id="rId8"/>
    <p:sldId id="345" r:id="rId9"/>
    <p:sldId id="303" r:id="rId10"/>
    <p:sldId id="264" r:id="rId11"/>
    <p:sldId id="343" r:id="rId12"/>
    <p:sldId id="350" r:id="rId13"/>
    <p:sldId id="318" r:id="rId14"/>
    <p:sldId id="328" r:id="rId15"/>
    <p:sldId id="346" r:id="rId16"/>
    <p:sldId id="349" r:id="rId17"/>
    <p:sldId id="347" r:id="rId18"/>
    <p:sldId id="348" r:id="rId19"/>
    <p:sldId id="299" r:id="rId20"/>
    <p:sldId id="320" r:id="rId21"/>
    <p:sldId id="321" r:id="rId22"/>
    <p:sldId id="323" r:id="rId23"/>
    <p:sldId id="329" r:id="rId24"/>
    <p:sldId id="306" r:id="rId25"/>
    <p:sldId id="282" r:id="rId26"/>
    <p:sldId id="340" r:id="rId27"/>
    <p:sldId id="341" r:id="rId28"/>
  </p:sldIdLst>
  <p:sldSz cx="9144000" cy="6858000" type="screen4x3"/>
  <p:notesSz cx="6797675" cy="9926638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FF"/>
    <a:srgbClr val="FF9900"/>
    <a:srgbClr val="66FF33"/>
    <a:srgbClr val="00FF00"/>
    <a:srgbClr val="00FFFF"/>
    <a:srgbClr val="000066"/>
    <a:srgbClr val="003399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971" autoAdjust="0"/>
    <p:restoredTop sz="94660" autoAdjust="0"/>
  </p:normalViewPr>
  <p:slideViewPr>
    <p:cSldViewPr>
      <p:cViewPr varScale="1">
        <p:scale>
          <a:sx n="116" d="100"/>
          <a:sy n="116" d="100"/>
        </p:scale>
        <p:origin x="1068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ko-KR" altLang="en-US"/>
              <a:t>년도별 매출 현황</a:t>
            </a:r>
          </a:p>
        </c:rich>
      </c:tx>
      <c:overlay val="0"/>
    </c:title>
    <c:autoTitleDeleted val="0"/>
    <c:view3D>
      <c:rotX val="15"/>
      <c:rotY val="2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333333333333334E-2"/>
          <c:y val="0.25448028673835132"/>
          <c:w val="0.93888888888889022"/>
          <c:h val="0.57887816442299567"/>
        </c:manualLayout>
      </c:layout>
      <c:bar3DChart>
        <c:barDir val="col"/>
        <c:grouping val="stacke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gapDepth val="95"/>
        <c:shape val="cylinder"/>
        <c:axId val="105762664"/>
        <c:axId val="152353072"/>
        <c:axId val="0"/>
      </c:bar3DChart>
      <c:catAx>
        <c:axId val="105762664"/>
        <c:scaling>
          <c:orientation val="minMax"/>
        </c:scaling>
        <c:delete val="0"/>
        <c:axPos val="b"/>
        <c:majorTickMark val="none"/>
        <c:minorTickMark val="none"/>
        <c:tickLblPos val="nextTo"/>
        <c:crossAx val="152353072"/>
        <c:crosses val="autoZero"/>
        <c:auto val="1"/>
        <c:lblAlgn val="ctr"/>
        <c:lblOffset val="100"/>
        <c:noMultiLvlLbl val="0"/>
      </c:catAx>
      <c:valAx>
        <c:axId val="15235307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05762664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ko-KR" altLang="en-US"/>
              <a:t>년도별 매출 현황</a:t>
            </a:r>
            <a:r>
              <a:rPr lang="en-US" altLang="ko-KR" sz="1200"/>
              <a:t>(</a:t>
            </a:r>
            <a:r>
              <a:rPr lang="ko-KR" altLang="en-US" sz="1200"/>
              <a:t>억</a:t>
            </a:r>
            <a:r>
              <a:rPr lang="en-US" altLang="ko-KR" sz="1200"/>
              <a:t>/</a:t>
            </a:r>
            <a:r>
              <a:rPr lang="ko-KR" altLang="en-US" sz="1200"/>
              <a:t>단위</a:t>
            </a:r>
            <a:r>
              <a:rPr lang="en-US" altLang="ko-KR" sz="1200"/>
              <a:t>)</a:t>
            </a:r>
            <a:endParaRPr lang="ko-KR" altLang="en-US" sz="1200"/>
          </a:p>
        </c:rich>
      </c:tx>
      <c:overlay val="0"/>
    </c:title>
    <c:autoTitleDeleted val="0"/>
    <c:view3D>
      <c:rotX val="15"/>
      <c:rotY val="2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3333333333333333E-2"/>
          <c:y val="0.25448028673835127"/>
          <c:w val="0.93888888888888888"/>
          <c:h val="0.57887816442299556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'년도별 비중'!$B$12</c:f>
              <c:strCache>
                <c:ptCount val="1"/>
                <c:pt idx="0">
                  <c:v>목표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'년도별 비중'!$C$11:$F$11</c:f>
              <c:strCache>
                <c:ptCount val="4"/>
                <c:pt idx="0">
                  <c:v>2018년</c:v>
                </c:pt>
                <c:pt idx="1">
                  <c:v>2019년</c:v>
                </c:pt>
                <c:pt idx="2">
                  <c:v>2020년</c:v>
                </c:pt>
                <c:pt idx="3">
                  <c:v>2021년</c:v>
                </c:pt>
              </c:strCache>
            </c:strRef>
          </c:cat>
          <c:val>
            <c:numRef>
              <c:f>'년도별 비중'!$C$12:$F$12</c:f>
              <c:numCache>
                <c:formatCode>General</c:formatCode>
                <c:ptCount val="4"/>
                <c:pt idx="3">
                  <c:v>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0B-4DD3-81E3-04319F4FE656}"/>
            </c:ext>
          </c:extLst>
        </c:ser>
        <c:ser>
          <c:idx val="1"/>
          <c:order val="1"/>
          <c:tx>
            <c:strRef>
              <c:f>'년도별 비중'!$B$13</c:f>
              <c:strCache>
                <c:ptCount val="1"/>
                <c:pt idx="0">
                  <c:v>실적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'년도별 비중'!$C$11:$F$11</c:f>
              <c:strCache>
                <c:ptCount val="4"/>
                <c:pt idx="0">
                  <c:v>2018년</c:v>
                </c:pt>
                <c:pt idx="1">
                  <c:v>2019년</c:v>
                </c:pt>
                <c:pt idx="2">
                  <c:v>2020년</c:v>
                </c:pt>
                <c:pt idx="3">
                  <c:v>2021년</c:v>
                </c:pt>
              </c:strCache>
            </c:strRef>
          </c:cat>
          <c:val>
            <c:numRef>
              <c:f>'년도별 비중'!$C$13:$F$13</c:f>
              <c:numCache>
                <c:formatCode>General</c:formatCode>
                <c:ptCount val="4"/>
                <c:pt idx="0">
                  <c:v>70</c:v>
                </c:pt>
                <c:pt idx="1">
                  <c:v>77</c:v>
                </c:pt>
                <c:pt idx="2">
                  <c:v>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F0B-4DD3-81E3-04319F4FE65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gapDepth val="95"/>
        <c:shape val="cylinder"/>
        <c:axId val="152353856"/>
        <c:axId val="152354248"/>
        <c:axId val="0"/>
      </c:bar3DChart>
      <c:catAx>
        <c:axId val="15235385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152354248"/>
        <c:crosses val="autoZero"/>
        <c:auto val="1"/>
        <c:lblAlgn val="ctr"/>
        <c:lblOffset val="100"/>
        <c:noMultiLvlLbl val="0"/>
      </c:catAx>
      <c:valAx>
        <c:axId val="15235424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52353856"/>
        <c:crosses val="autoZero"/>
        <c:crossBetween val="between"/>
      </c:valAx>
    </c:plotArea>
    <c:legend>
      <c:legendPos val="t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ko-KR" altLang="en-US"/>
              <a:t>주요 고객사별 비중</a:t>
            </a:r>
          </a:p>
        </c:rich>
      </c:tx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'[Microsoft PowerPoint의 차트]고객사별 비중'!$D$14:$I$14</c:f>
              <c:strCache>
                <c:ptCount val="6"/>
                <c:pt idx="0">
                  <c:v>다이나맥</c:v>
                </c:pt>
                <c:pt idx="1">
                  <c:v>보그워너</c:v>
                </c:pt>
                <c:pt idx="2">
                  <c:v>태원전장</c:v>
                </c:pt>
                <c:pt idx="3">
                  <c:v>이래</c:v>
                </c:pt>
                <c:pt idx="4">
                  <c:v>P&amp;E</c:v>
                </c:pt>
                <c:pt idx="5">
                  <c:v>기타</c:v>
                </c:pt>
              </c:strCache>
            </c:strRef>
          </c:cat>
          <c:val>
            <c:numRef>
              <c:f>'[Microsoft PowerPoint의 차트]고객사별 비중'!$D$15:$I$15</c:f>
              <c:numCache>
                <c:formatCode>0%</c:formatCode>
                <c:ptCount val="6"/>
                <c:pt idx="0">
                  <c:v>0.35</c:v>
                </c:pt>
                <c:pt idx="1">
                  <c:v>0.2</c:v>
                </c:pt>
                <c:pt idx="2">
                  <c:v>0.15</c:v>
                </c:pt>
                <c:pt idx="3">
                  <c:v>0.1</c:v>
                </c:pt>
                <c:pt idx="4">
                  <c:v>0.1</c:v>
                </c:pt>
                <c:pt idx="5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4D3-4ACA-A9AA-744B15A4DCB4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</c:pie3DChart>
    </c:plotArea>
    <c:legend>
      <c:legendPos val="t"/>
      <c:overlay val="0"/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958" cy="496888"/>
          </a:xfrm>
          <a:prstGeom prst="rect">
            <a:avLst/>
          </a:prstGeom>
        </p:spPr>
        <p:txBody>
          <a:bodyPr vert="horz" lIns="90727" tIns="45363" rIns="90727" bIns="45363" rtlCol="0"/>
          <a:lstStyle>
            <a:lvl1pPr algn="l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1098" y="0"/>
            <a:ext cx="2944958" cy="496888"/>
          </a:xfrm>
          <a:prstGeom prst="rect">
            <a:avLst/>
          </a:prstGeom>
        </p:spPr>
        <p:txBody>
          <a:bodyPr vert="horz" lIns="90727" tIns="45363" rIns="90727" bIns="45363" rtlCol="0"/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D0468788-5042-444C-83BF-47EFF5075D76}" type="datetimeFigureOut">
              <a:rPr lang="ko-KR" altLang="en-US"/>
              <a:pPr>
                <a:defRPr/>
              </a:pPr>
              <a:t>2020-12-24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27" tIns="45363" rIns="90727" bIns="45363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606" y="4714876"/>
            <a:ext cx="5438464" cy="4467225"/>
          </a:xfrm>
          <a:prstGeom prst="rect">
            <a:avLst/>
          </a:prstGeom>
        </p:spPr>
        <p:txBody>
          <a:bodyPr vert="horz" lIns="90727" tIns="45363" rIns="90727" bIns="45363" rtlCol="0">
            <a:normAutofit/>
          </a:bodyPr>
          <a:lstStyle/>
          <a:p>
            <a:pPr lvl="0"/>
            <a:r>
              <a:rPr lang="ko-KR" altLang="en-US" noProof="0"/>
              <a:t>마스터 텍스트 스타일을 편집합니다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164"/>
            <a:ext cx="2944958" cy="496887"/>
          </a:xfrm>
          <a:prstGeom prst="rect">
            <a:avLst/>
          </a:prstGeom>
        </p:spPr>
        <p:txBody>
          <a:bodyPr vert="horz" lIns="90727" tIns="45363" rIns="90727" bIns="45363" rtlCol="0" anchor="b"/>
          <a:lstStyle>
            <a:lvl1pPr algn="l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1098" y="9428164"/>
            <a:ext cx="2944958" cy="496887"/>
          </a:xfrm>
          <a:prstGeom prst="rect">
            <a:avLst/>
          </a:prstGeom>
        </p:spPr>
        <p:txBody>
          <a:bodyPr vert="horz" lIns="90727" tIns="45363" rIns="90727" bIns="45363" rtlCol="0" anchor="b"/>
          <a:lstStyle>
            <a:lvl1pPr algn="r">
              <a:defRPr sz="1200"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781E37D6-7BA3-4CCF-975D-2AFAB06B5E7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743617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4096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kumimoji="1"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fld id="{6288AEED-47DF-4C64-A4E2-68ECA26E6800}" type="slidenum">
              <a:rPr lang="ko-KR" altLang="en-US" smtClean="0"/>
              <a:pPr eaLnBrk="1" hangingPunct="1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612222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054A66-00EB-49C6-A544-FB2CD5D3646A}" type="slidenum">
              <a:rPr lang="ko-KR" altLang="en-US"/>
              <a:pPr>
                <a:defRPr/>
              </a:pPr>
              <a:t>‹#›</a:t>
            </a:fld>
            <a:r>
              <a:rPr lang="en-US" altLang="ko-KR"/>
              <a:t>/33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395649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26256A-B6E0-4490-A84D-76C4146E6C8F}" type="slidenum">
              <a:rPr lang="ko-KR" altLang="en-US"/>
              <a:pPr>
                <a:defRPr/>
              </a:pPr>
              <a:t>‹#›</a:t>
            </a:fld>
            <a:r>
              <a:rPr lang="en-US" altLang="ko-KR"/>
              <a:t>/33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905011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A0A0690-8009-4DAE-ACEA-1E1962F2BE7E}" type="slidenum">
              <a:rPr lang="ko-KR" altLang="en-US"/>
              <a:pPr>
                <a:defRPr/>
              </a:pPr>
              <a:t>‹#›</a:t>
            </a:fld>
            <a:r>
              <a:rPr lang="en-US" altLang="ko-KR"/>
              <a:t>/33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563143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4452BA2-1B9E-45C0-A003-EBE6B8CAAC6B}" type="slidenum">
              <a:rPr lang="ko-KR" altLang="en-US"/>
              <a:pPr>
                <a:defRPr/>
              </a:pPr>
              <a:t>‹#›</a:t>
            </a:fld>
            <a:r>
              <a:rPr lang="en-US" altLang="ko-KR"/>
              <a:t>/33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2194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8A5A1835-FC94-45B6-B3D5-5F93C95BB3BD}" type="slidenum">
              <a:rPr lang="ko-KR" altLang="en-US"/>
              <a:pPr>
                <a:defRPr/>
              </a:pPr>
              <a:t>‹#›</a:t>
            </a:fld>
            <a:r>
              <a:rPr lang="en-US" altLang="ko-KR"/>
              <a:t>/33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03565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11D2912-A8C3-4809-BB9E-5777F29A98B2}" type="slidenum">
              <a:rPr lang="ko-KR" altLang="en-US"/>
              <a:pPr>
                <a:defRPr/>
              </a:pPr>
              <a:t>‹#›</a:t>
            </a:fld>
            <a:r>
              <a:rPr lang="en-US" altLang="ko-KR"/>
              <a:t>/33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853685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A73BB567-5ED9-4043-A677-844C8840432D}" type="slidenum">
              <a:rPr lang="ko-KR" altLang="en-US"/>
              <a:pPr>
                <a:defRPr/>
              </a:pPr>
              <a:t>‹#›</a:t>
            </a:fld>
            <a:r>
              <a:rPr lang="en-US" altLang="ko-KR"/>
              <a:t>/33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13912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ECFD96-B501-4274-B629-B4354DC1D869}" type="slidenum">
              <a:rPr lang="ko-KR" altLang="en-US"/>
              <a:pPr>
                <a:defRPr/>
              </a:pPr>
              <a:t>‹#›</a:t>
            </a:fld>
            <a:r>
              <a:rPr lang="en-US" altLang="ko-KR" dirty="0"/>
              <a:t>/33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79129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21C6D3-606A-4CF6-8D3B-C97801C0C622}" type="slidenum">
              <a:rPr lang="ko-KR" altLang="en-US"/>
              <a:pPr>
                <a:defRPr/>
              </a:pPr>
              <a:t>‹#›</a:t>
            </a:fld>
            <a:r>
              <a:rPr lang="en-US" altLang="ko-KR" dirty="0"/>
              <a:t>/33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98500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89148C-0255-44D5-8219-9BC98AD6D42C}" type="slidenum">
              <a:rPr lang="ko-KR" altLang="en-US"/>
              <a:pPr>
                <a:defRPr/>
              </a:pPr>
              <a:t>‹#›</a:t>
            </a:fld>
            <a:r>
              <a:rPr lang="en-US" altLang="ko-KR" dirty="0"/>
              <a:t>/33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193700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C7E488-639B-4AC4-9069-FCC2F882CC7A}" type="slidenum">
              <a:rPr lang="ko-KR" altLang="en-US"/>
              <a:pPr>
                <a:defRPr/>
              </a:pPr>
              <a:t>‹#›</a:t>
            </a:fld>
            <a:r>
              <a:rPr lang="en-US" altLang="ko-KR" dirty="0"/>
              <a:t>/33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904491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684209-20F0-4014-B749-CFFA7FC5AC95}" type="slidenum">
              <a:rPr lang="ko-KR" altLang="en-US"/>
              <a:pPr>
                <a:defRPr/>
              </a:pPr>
              <a:t>‹#›</a:t>
            </a:fld>
            <a:r>
              <a:rPr lang="en-US" altLang="ko-KR" dirty="0"/>
              <a:t>/33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563725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제목 슬라이드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E6E8A5-E14A-43DC-A9E9-24C455E25A7C}" type="slidenum">
              <a:rPr lang="ko-KR" altLang="en-US"/>
              <a:pPr>
                <a:defRPr/>
              </a:pPr>
              <a:t>‹#›</a:t>
            </a:fld>
            <a:r>
              <a:rPr lang="en-US" altLang="ko-KR" dirty="0"/>
              <a:t>/33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19394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3563938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305455EF-BEC1-4CA2-8136-0AA10CE39820}" type="slidenum">
              <a:rPr lang="ko-KR" altLang="en-US"/>
              <a:pPr>
                <a:defRPr/>
              </a:pPr>
              <a:t>‹#›</a:t>
            </a:fld>
            <a:r>
              <a:rPr lang="en-US" altLang="ko-KR"/>
              <a:t>/33</a:t>
            </a:r>
            <a:endParaRPr lang="ko-KR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53" r:id="rId1"/>
    <p:sldLayoutId id="2147485154" r:id="rId2"/>
    <p:sldLayoutId id="2147485155" r:id="rId3"/>
    <p:sldLayoutId id="2147485156" r:id="rId4"/>
    <p:sldLayoutId id="2147485157" r:id="rId5"/>
    <p:sldLayoutId id="2147485158" r:id="rId6"/>
    <p:sldLayoutId id="2147485159" r:id="rId7"/>
    <p:sldLayoutId id="2147485160" r:id="rId8"/>
    <p:sldLayoutId id="2147485161" r:id="rId9"/>
    <p:sldLayoutId id="2147485162" r:id="rId10"/>
    <p:sldLayoutId id="2147485163" r:id="rId11"/>
    <p:sldLayoutId id="2147485164" r:id="rId12"/>
    <p:sldLayoutId id="2147485165" r:id="rId13"/>
  </p:sldLayoutIdLst>
  <p:hf hd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13" Type="http://schemas.openxmlformats.org/officeDocument/2006/relationships/image" Target="../media/image26.png"/><Relationship Id="rId3" Type="http://schemas.openxmlformats.org/officeDocument/2006/relationships/image" Target="../media/image16.png"/><Relationship Id="rId7" Type="http://schemas.openxmlformats.org/officeDocument/2006/relationships/image" Target="../media/image20.jpeg"/><Relationship Id="rId12" Type="http://schemas.openxmlformats.org/officeDocument/2006/relationships/image" Target="../media/image25.png"/><Relationship Id="rId2" Type="http://schemas.openxmlformats.org/officeDocument/2006/relationships/image" Target="../media/image15.png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11" Type="http://schemas.openxmlformats.org/officeDocument/2006/relationships/image" Target="../media/image24.jpeg"/><Relationship Id="rId5" Type="http://schemas.openxmlformats.org/officeDocument/2006/relationships/image" Target="../media/image18.jpeg"/><Relationship Id="rId15" Type="http://schemas.openxmlformats.org/officeDocument/2006/relationships/image" Target="../media/image11.jpeg"/><Relationship Id="rId10" Type="http://schemas.openxmlformats.org/officeDocument/2006/relationships/image" Target="../media/image23.jpeg"/><Relationship Id="rId4" Type="http://schemas.openxmlformats.org/officeDocument/2006/relationships/image" Target="../media/image17.jpeg"/><Relationship Id="rId9" Type="http://schemas.openxmlformats.org/officeDocument/2006/relationships/image" Target="../media/image22.jpeg"/><Relationship Id="rId14" Type="http://schemas.openxmlformats.org/officeDocument/2006/relationships/image" Target="../media/image2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7" Type="http://schemas.openxmlformats.org/officeDocument/2006/relationships/image" Target="../media/image37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10.png"/><Relationship Id="rId7" Type="http://schemas.openxmlformats.org/officeDocument/2006/relationships/image" Target="../media/image44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Relationship Id="rId9" Type="http://schemas.openxmlformats.org/officeDocument/2006/relationships/image" Target="../media/image4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8.jpg"/><Relationship Id="rId4" Type="http://schemas.openxmlformats.org/officeDocument/2006/relationships/image" Target="../media/image47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3" Type="http://schemas.openxmlformats.org/officeDocument/2006/relationships/image" Target="../media/image50.jpeg"/><Relationship Id="rId7" Type="http://schemas.openxmlformats.org/officeDocument/2006/relationships/image" Target="../media/image54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3.pn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1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eg"/><Relationship Id="rId3" Type="http://schemas.openxmlformats.org/officeDocument/2006/relationships/image" Target="../media/image63.jpeg"/><Relationship Id="rId7" Type="http://schemas.openxmlformats.org/officeDocument/2006/relationships/image" Target="../media/image67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6.png"/><Relationship Id="rId5" Type="http://schemas.openxmlformats.org/officeDocument/2006/relationships/image" Target="../media/image65.jpeg"/><Relationship Id="rId4" Type="http://schemas.openxmlformats.org/officeDocument/2006/relationships/image" Target="../media/image64.jpeg"/><Relationship Id="rId9" Type="http://schemas.openxmlformats.org/officeDocument/2006/relationships/image" Target="../media/image6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2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jpeg"/><Relationship Id="rId3" Type="http://schemas.openxmlformats.org/officeDocument/2006/relationships/image" Target="../media/image73.jpeg"/><Relationship Id="rId7" Type="http://schemas.openxmlformats.org/officeDocument/2006/relationships/image" Target="../media/image77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6.jpeg"/><Relationship Id="rId5" Type="http://schemas.openxmlformats.org/officeDocument/2006/relationships/image" Target="../media/image75.jpeg"/><Relationship Id="rId4" Type="http://schemas.openxmlformats.org/officeDocument/2006/relationships/image" Target="../media/image74.jpeg"/><Relationship Id="rId9" Type="http://schemas.openxmlformats.org/officeDocument/2006/relationships/image" Target="../media/image79.w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jpeg"/><Relationship Id="rId3" Type="http://schemas.openxmlformats.org/officeDocument/2006/relationships/image" Target="../media/image82.jpeg"/><Relationship Id="rId7" Type="http://schemas.openxmlformats.org/officeDocument/2006/relationships/image" Target="../media/image86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5.jpeg"/><Relationship Id="rId5" Type="http://schemas.openxmlformats.org/officeDocument/2006/relationships/image" Target="../media/image84.jpeg"/><Relationship Id="rId4" Type="http://schemas.openxmlformats.org/officeDocument/2006/relationships/image" Target="../media/image83.jpeg"/><Relationship Id="rId9" Type="http://schemas.openxmlformats.org/officeDocument/2006/relationships/image" Target="../media/image88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jpeg"/><Relationship Id="rId3" Type="http://schemas.openxmlformats.org/officeDocument/2006/relationships/image" Target="../media/image90.jpeg"/><Relationship Id="rId7" Type="http://schemas.openxmlformats.org/officeDocument/2006/relationships/image" Target="../media/image94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3.jpeg"/><Relationship Id="rId5" Type="http://schemas.openxmlformats.org/officeDocument/2006/relationships/image" Target="../media/image92.jpeg"/><Relationship Id="rId4" Type="http://schemas.openxmlformats.org/officeDocument/2006/relationships/image" Target="../media/image91.jpeg"/><Relationship Id="rId9" Type="http://schemas.openxmlformats.org/officeDocument/2006/relationships/image" Target="../media/image96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chart" Target="../charts/chart2.xml"/><Relationship Id="rId7" Type="http://schemas.openxmlformats.org/officeDocument/2006/relationships/image" Target="../media/image99.emf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8.jpeg"/><Relationship Id="rId5" Type="http://schemas.openxmlformats.org/officeDocument/2006/relationships/image" Target="../media/image97.jpeg"/><Relationship Id="rId4" Type="http://schemas.openxmlformats.org/officeDocument/2006/relationships/chart" Target="../charts/chart3.xml"/><Relationship Id="rId9" Type="http://schemas.openxmlformats.org/officeDocument/2006/relationships/image" Target="../media/image101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7.emf"/><Relationship Id="rId4" Type="http://schemas.openxmlformats.org/officeDocument/2006/relationships/image" Target="../media/image106.em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그룹 7"/>
          <p:cNvGrpSpPr>
            <a:grpSpLocks/>
          </p:cNvGrpSpPr>
          <p:nvPr/>
        </p:nvGrpSpPr>
        <p:grpSpPr bwMode="auto">
          <a:xfrm>
            <a:off x="4857750" y="5929313"/>
            <a:ext cx="4071938" cy="714375"/>
            <a:chOff x="0" y="0"/>
            <a:chExt cx="5696721" cy="1238251"/>
          </a:xfrm>
        </p:grpSpPr>
        <p:pic>
          <p:nvPicPr>
            <p:cNvPr id="12" name="그림 8" descr="Starter_PG260GH-9.bmp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1"/>
              <a:ext cx="1524000" cy="1238250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pic>
          <p:nvPicPr>
            <p:cNvPr id="13" name="그림 9" descr="Alter_DR23Q.bmp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048000" y="1"/>
              <a:ext cx="1200150" cy="1238250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pic>
          <p:nvPicPr>
            <p:cNvPr id="14" name="그림 11" descr="P1221225.JPG"/>
            <p:cNvPicPr>
              <a:picLocks noChangeAspect="1"/>
            </p:cNvPicPr>
            <p:nvPr/>
          </p:nvPicPr>
          <p:blipFill>
            <a:blip r:embed="rId4" cstate="print"/>
            <a:srcRect l="23888" t="20799" r="23862" b="22470"/>
            <a:stretch>
              <a:fillRect/>
            </a:stretch>
          </p:blipFill>
          <p:spPr bwMode="auto">
            <a:xfrm>
              <a:off x="1524000" y="0"/>
              <a:ext cx="1520659" cy="1238251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pic>
          <p:nvPicPr>
            <p:cNvPr id="15" name="그림 12" descr="220700.JPG"/>
            <p:cNvPicPr>
              <a:picLocks noChangeAspect="1"/>
            </p:cNvPicPr>
            <p:nvPr/>
          </p:nvPicPr>
          <p:blipFill>
            <a:blip r:embed="rId5" cstate="print"/>
            <a:srcRect l="27962" t="26067" r="31281" b="27171"/>
            <a:stretch>
              <a:fillRect/>
            </a:stretch>
          </p:blipFill>
          <p:spPr bwMode="auto">
            <a:xfrm>
              <a:off x="4257674" y="1"/>
              <a:ext cx="1439047" cy="1238250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  <p:pic>
        <p:nvPicPr>
          <p:cNvPr id="9" name="그림 8" descr="63ac8bb365de759d1190f9345849a9fc943e3bd1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829" y="175732"/>
            <a:ext cx="4482171" cy="36104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TextBox 9"/>
          <p:cNvSpPr txBox="1"/>
          <p:nvPr/>
        </p:nvSpPr>
        <p:spPr>
          <a:xfrm>
            <a:off x="4643438" y="71976"/>
            <a:ext cx="4500562" cy="3785652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relaxedInset"/>
          </a:sp3d>
        </p:spPr>
        <p:txBody>
          <a:bodyPr>
            <a:spAutoFit/>
          </a:bodyPr>
          <a:lstStyle/>
          <a:p>
            <a:pPr>
              <a:defRPr/>
            </a:pPr>
            <a:endParaRPr lang="en-US" altLang="ko-KR" sz="3600" b="1" dirty="0">
              <a:latin typeface="HY울릉도M" pitchFamily="18" charset="-127"/>
              <a:ea typeface="HY울릉도M" pitchFamily="18" charset="-127"/>
            </a:endParaRPr>
          </a:p>
          <a:p>
            <a:pPr>
              <a:defRPr/>
            </a:pPr>
            <a:endParaRPr lang="en-US" altLang="ko-KR" sz="3600" b="1" dirty="0">
              <a:latin typeface="HY울릉도M" pitchFamily="18" charset="-127"/>
              <a:ea typeface="HY울릉도M" pitchFamily="18" charset="-127"/>
            </a:endParaRPr>
          </a:p>
          <a:p>
            <a:pPr>
              <a:defRPr/>
            </a:pPr>
            <a:r>
              <a:rPr lang="ko-KR" altLang="en-US" sz="4800" b="1" dirty="0">
                <a:solidFill>
                  <a:srgbClr val="002060"/>
                </a:solidFill>
                <a:latin typeface="+mj-lt"/>
                <a:ea typeface="HY울릉도M" pitchFamily="18" charset="-127"/>
              </a:rPr>
              <a:t> ㈜ </a:t>
            </a:r>
            <a:r>
              <a:rPr lang="ko-KR" altLang="en-US" sz="4800" b="1" dirty="0" err="1">
                <a:solidFill>
                  <a:srgbClr val="002060"/>
                </a:solidFill>
                <a:latin typeface="+mj-lt"/>
                <a:ea typeface="HY울릉도M" pitchFamily="18" charset="-127"/>
              </a:rPr>
              <a:t>명신정공</a:t>
            </a:r>
            <a:endParaRPr lang="en-US" altLang="ko-KR" sz="4800" b="1" dirty="0">
              <a:solidFill>
                <a:srgbClr val="002060"/>
              </a:solidFill>
              <a:latin typeface="+mj-lt"/>
              <a:ea typeface="HY울릉도M" pitchFamily="18" charset="-127"/>
            </a:endParaRPr>
          </a:p>
          <a:p>
            <a:pPr>
              <a:defRPr/>
            </a:pPr>
            <a:r>
              <a:rPr lang="ko-KR" altLang="en-US" sz="3200" b="1" dirty="0">
                <a:solidFill>
                  <a:srgbClr val="002060"/>
                </a:solidFill>
                <a:latin typeface="+mj-lt"/>
                <a:ea typeface="HY울릉도M" pitchFamily="18" charset="-127"/>
              </a:rPr>
              <a:t>   </a:t>
            </a:r>
            <a:r>
              <a:rPr lang="ko-KR" altLang="en-US" sz="4800" b="1" dirty="0">
                <a:solidFill>
                  <a:srgbClr val="002060"/>
                </a:solidFill>
                <a:latin typeface="+mj-lt"/>
                <a:ea typeface="HY울릉도M" pitchFamily="18" charset="-127"/>
              </a:rPr>
              <a:t>회사소개서</a:t>
            </a:r>
            <a:endParaRPr lang="en-US" altLang="ko-KR" sz="3200" b="1" dirty="0">
              <a:solidFill>
                <a:srgbClr val="002060"/>
              </a:solidFill>
              <a:latin typeface="+mj-lt"/>
              <a:ea typeface="HY울릉도M" pitchFamily="18" charset="-127"/>
            </a:endParaRPr>
          </a:p>
          <a:p>
            <a:pPr>
              <a:defRPr/>
            </a:pPr>
            <a:endParaRPr lang="en-US" altLang="ko-KR" sz="3600" b="1" dirty="0">
              <a:latin typeface="HY울릉도M" pitchFamily="18" charset="-127"/>
              <a:ea typeface="HY울릉도M" pitchFamily="18" charset="-127"/>
            </a:endParaRPr>
          </a:p>
          <a:p>
            <a:pPr>
              <a:defRPr/>
            </a:pPr>
            <a:endParaRPr lang="ko-KR" altLang="en-US" sz="3600" b="1" dirty="0">
              <a:latin typeface="HY울릉도M" pitchFamily="18" charset="-127"/>
              <a:ea typeface="HY울릉도M" pitchFamily="18" charset="-127"/>
            </a:endParaRPr>
          </a:p>
        </p:txBody>
      </p:sp>
      <p:sp>
        <p:nvSpPr>
          <p:cNvPr id="13319" name="AutoShape 13"/>
          <p:cNvSpPr>
            <a:spLocks noChangeAspect="1" noChangeArrowheads="1" noTextEdit="1"/>
          </p:cNvSpPr>
          <p:nvPr/>
        </p:nvSpPr>
        <p:spPr bwMode="auto">
          <a:xfrm>
            <a:off x="142875" y="5929313"/>
            <a:ext cx="4643438" cy="78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3320" name="Rectangle 20"/>
          <p:cNvSpPr>
            <a:spLocks noChangeArrowheads="1"/>
          </p:cNvSpPr>
          <p:nvPr/>
        </p:nvSpPr>
        <p:spPr bwMode="auto">
          <a:xfrm>
            <a:off x="142875" y="5929313"/>
            <a:ext cx="7938" cy="1587"/>
          </a:xfrm>
          <a:prstGeom prst="rect">
            <a:avLst/>
          </a:prstGeom>
          <a:solidFill>
            <a:srgbClr val="D0D7E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3321" name="Rectangle 21"/>
          <p:cNvSpPr>
            <a:spLocks noChangeArrowheads="1"/>
          </p:cNvSpPr>
          <p:nvPr/>
        </p:nvSpPr>
        <p:spPr bwMode="auto">
          <a:xfrm>
            <a:off x="657225" y="5929313"/>
            <a:ext cx="7938" cy="1587"/>
          </a:xfrm>
          <a:prstGeom prst="rect">
            <a:avLst/>
          </a:prstGeom>
          <a:solidFill>
            <a:srgbClr val="D0D7E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3322" name="Rectangle 22"/>
          <p:cNvSpPr>
            <a:spLocks noChangeArrowheads="1"/>
          </p:cNvSpPr>
          <p:nvPr/>
        </p:nvSpPr>
        <p:spPr bwMode="auto">
          <a:xfrm>
            <a:off x="1173163" y="5929313"/>
            <a:ext cx="6350" cy="1587"/>
          </a:xfrm>
          <a:prstGeom prst="rect">
            <a:avLst/>
          </a:prstGeom>
          <a:solidFill>
            <a:srgbClr val="D0D7E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3323" name="Rectangle 23"/>
          <p:cNvSpPr>
            <a:spLocks noChangeArrowheads="1"/>
          </p:cNvSpPr>
          <p:nvPr/>
        </p:nvSpPr>
        <p:spPr bwMode="auto">
          <a:xfrm>
            <a:off x="4778375" y="5929313"/>
            <a:ext cx="7938" cy="1587"/>
          </a:xfrm>
          <a:prstGeom prst="rect">
            <a:avLst/>
          </a:prstGeom>
          <a:solidFill>
            <a:srgbClr val="D0D7E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3324" name="Rectangle 24"/>
          <p:cNvSpPr>
            <a:spLocks noChangeArrowheads="1"/>
          </p:cNvSpPr>
          <p:nvPr/>
        </p:nvSpPr>
        <p:spPr bwMode="auto">
          <a:xfrm>
            <a:off x="1687513" y="5929313"/>
            <a:ext cx="7937" cy="1587"/>
          </a:xfrm>
          <a:prstGeom prst="rect">
            <a:avLst/>
          </a:prstGeom>
          <a:solidFill>
            <a:srgbClr val="D0D7E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3325" name="Rectangle 25"/>
          <p:cNvSpPr>
            <a:spLocks noChangeArrowheads="1"/>
          </p:cNvSpPr>
          <p:nvPr/>
        </p:nvSpPr>
        <p:spPr bwMode="auto">
          <a:xfrm>
            <a:off x="2203450" y="5929313"/>
            <a:ext cx="6350" cy="1587"/>
          </a:xfrm>
          <a:prstGeom prst="rect">
            <a:avLst/>
          </a:prstGeom>
          <a:solidFill>
            <a:srgbClr val="D0D7E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3326" name="Rectangle 26"/>
          <p:cNvSpPr>
            <a:spLocks noChangeArrowheads="1"/>
          </p:cNvSpPr>
          <p:nvPr/>
        </p:nvSpPr>
        <p:spPr bwMode="auto">
          <a:xfrm>
            <a:off x="2717800" y="5929313"/>
            <a:ext cx="7938" cy="1587"/>
          </a:xfrm>
          <a:prstGeom prst="rect">
            <a:avLst/>
          </a:prstGeom>
          <a:solidFill>
            <a:srgbClr val="D0D7E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3327" name="Rectangle 27"/>
          <p:cNvSpPr>
            <a:spLocks noChangeArrowheads="1"/>
          </p:cNvSpPr>
          <p:nvPr/>
        </p:nvSpPr>
        <p:spPr bwMode="auto">
          <a:xfrm>
            <a:off x="3233738" y="5929313"/>
            <a:ext cx="6350" cy="1587"/>
          </a:xfrm>
          <a:prstGeom prst="rect">
            <a:avLst/>
          </a:prstGeom>
          <a:solidFill>
            <a:srgbClr val="D0D7E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3328" name="Rectangle 28"/>
          <p:cNvSpPr>
            <a:spLocks noChangeArrowheads="1"/>
          </p:cNvSpPr>
          <p:nvPr/>
        </p:nvSpPr>
        <p:spPr bwMode="auto">
          <a:xfrm>
            <a:off x="3748088" y="5929313"/>
            <a:ext cx="7937" cy="1587"/>
          </a:xfrm>
          <a:prstGeom prst="rect">
            <a:avLst/>
          </a:prstGeom>
          <a:solidFill>
            <a:srgbClr val="D0D7E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3329" name="Rectangle 29"/>
          <p:cNvSpPr>
            <a:spLocks noChangeArrowheads="1"/>
          </p:cNvSpPr>
          <p:nvPr/>
        </p:nvSpPr>
        <p:spPr bwMode="auto">
          <a:xfrm>
            <a:off x="4264025" y="5929313"/>
            <a:ext cx="6350" cy="1587"/>
          </a:xfrm>
          <a:prstGeom prst="rect">
            <a:avLst/>
          </a:prstGeom>
          <a:solidFill>
            <a:srgbClr val="D0D7E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3330" name="Line 30"/>
          <p:cNvSpPr>
            <a:spLocks noChangeShapeType="1"/>
          </p:cNvSpPr>
          <p:nvPr/>
        </p:nvSpPr>
        <p:spPr bwMode="auto">
          <a:xfrm>
            <a:off x="142875" y="6715125"/>
            <a:ext cx="1588" cy="1588"/>
          </a:xfrm>
          <a:prstGeom prst="line">
            <a:avLst/>
          </a:prstGeom>
          <a:noFill/>
          <a:ln w="0">
            <a:solidFill>
              <a:srgbClr val="D0D7E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3331" name="Rectangle 31"/>
          <p:cNvSpPr>
            <a:spLocks noChangeArrowheads="1"/>
          </p:cNvSpPr>
          <p:nvPr/>
        </p:nvSpPr>
        <p:spPr bwMode="auto">
          <a:xfrm>
            <a:off x="142875" y="6715125"/>
            <a:ext cx="7938" cy="9525"/>
          </a:xfrm>
          <a:prstGeom prst="rect">
            <a:avLst/>
          </a:prstGeom>
          <a:solidFill>
            <a:srgbClr val="D0D7E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3332" name="Line 32"/>
          <p:cNvSpPr>
            <a:spLocks noChangeShapeType="1"/>
          </p:cNvSpPr>
          <p:nvPr/>
        </p:nvSpPr>
        <p:spPr bwMode="auto">
          <a:xfrm>
            <a:off x="657225" y="6715125"/>
            <a:ext cx="1588" cy="1588"/>
          </a:xfrm>
          <a:prstGeom prst="line">
            <a:avLst/>
          </a:prstGeom>
          <a:noFill/>
          <a:ln w="0">
            <a:solidFill>
              <a:srgbClr val="D0D7E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3333" name="Rectangle 33"/>
          <p:cNvSpPr>
            <a:spLocks noChangeArrowheads="1"/>
          </p:cNvSpPr>
          <p:nvPr/>
        </p:nvSpPr>
        <p:spPr bwMode="auto">
          <a:xfrm>
            <a:off x="657225" y="6715125"/>
            <a:ext cx="7938" cy="9525"/>
          </a:xfrm>
          <a:prstGeom prst="rect">
            <a:avLst/>
          </a:prstGeom>
          <a:solidFill>
            <a:srgbClr val="D0D7E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3334" name="Line 34"/>
          <p:cNvSpPr>
            <a:spLocks noChangeShapeType="1"/>
          </p:cNvSpPr>
          <p:nvPr/>
        </p:nvSpPr>
        <p:spPr bwMode="auto">
          <a:xfrm>
            <a:off x="1173163" y="6715125"/>
            <a:ext cx="1587" cy="1588"/>
          </a:xfrm>
          <a:prstGeom prst="line">
            <a:avLst/>
          </a:prstGeom>
          <a:noFill/>
          <a:ln w="0">
            <a:solidFill>
              <a:srgbClr val="D0D7E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3335" name="Rectangle 35"/>
          <p:cNvSpPr>
            <a:spLocks noChangeArrowheads="1"/>
          </p:cNvSpPr>
          <p:nvPr/>
        </p:nvSpPr>
        <p:spPr bwMode="auto">
          <a:xfrm>
            <a:off x="1173163" y="6715125"/>
            <a:ext cx="6350" cy="9525"/>
          </a:xfrm>
          <a:prstGeom prst="rect">
            <a:avLst/>
          </a:prstGeom>
          <a:solidFill>
            <a:srgbClr val="D0D7E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3336" name="Line 36"/>
          <p:cNvSpPr>
            <a:spLocks noChangeShapeType="1"/>
          </p:cNvSpPr>
          <p:nvPr/>
        </p:nvSpPr>
        <p:spPr bwMode="auto">
          <a:xfrm>
            <a:off x="1687513" y="6715125"/>
            <a:ext cx="1587" cy="1588"/>
          </a:xfrm>
          <a:prstGeom prst="line">
            <a:avLst/>
          </a:prstGeom>
          <a:noFill/>
          <a:ln w="0">
            <a:solidFill>
              <a:srgbClr val="D0D7E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3337" name="Rectangle 37"/>
          <p:cNvSpPr>
            <a:spLocks noChangeArrowheads="1"/>
          </p:cNvSpPr>
          <p:nvPr/>
        </p:nvSpPr>
        <p:spPr bwMode="auto">
          <a:xfrm>
            <a:off x="1687513" y="6715125"/>
            <a:ext cx="7937" cy="9525"/>
          </a:xfrm>
          <a:prstGeom prst="rect">
            <a:avLst/>
          </a:prstGeom>
          <a:solidFill>
            <a:srgbClr val="D0D7E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3338" name="Line 38"/>
          <p:cNvSpPr>
            <a:spLocks noChangeShapeType="1"/>
          </p:cNvSpPr>
          <p:nvPr/>
        </p:nvSpPr>
        <p:spPr bwMode="auto">
          <a:xfrm>
            <a:off x="2203450" y="6715125"/>
            <a:ext cx="1588" cy="1588"/>
          </a:xfrm>
          <a:prstGeom prst="line">
            <a:avLst/>
          </a:prstGeom>
          <a:noFill/>
          <a:ln w="0">
            <a:solidFill>
              <a:srgbClr val="D0D7E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3339" name="Rectangle 39"/>
          <p:cNvSpPr>
            <a:spLocks noChangeArrowheads="1"/>
          </p:cNvSpPr>
          <p:nvPr/>
        </p:nvSpPr>
        <p:spPr bwMode="auto">
          <a:xfrm>
            <a:off x="2203450" y="6715125"/>
            <a:ext cx="6350" cy="9525"/>
          </a:xfrm>
          <a:prstGeom prst="rect">
            <a:avLst/>
          </a:prstGeom>
          <a:solidFill>
            <a:srgbClr val="D0D7E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3340" name="Line 40"/>
          <p:cNvSpPr>
            <a:spLocks noChangeShapeType="1"/>
          </p:cNvSpPr>
          <p:nvPr/>
        </p:nvSpPr>
        <p:spPr bwMode="auto">
          <a:xfrm>
            <a:off x="2717800" y="6715125"/>
            <a:ext cx="1588" cy="1588"/>
          </a:xfrm>
          <a:prstGeom prst="line">
            <a:avLst/>
          </a:prstGeom>
          <a:noFill/>
          <a:ln w="0">
            <a:solidFill>
              <a:srgbClr val="D0D7E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3341" name="Rectangle 41"/>
          <p:cNvSpPr>
            <a:spLocks noChangeArrowheads="1"/>
          </p:cNvSpPr>
          <p:nvPr/>
        </p:nvSpPr>
        <p:spPr bwMode="auto">
          <a:xfrm>
            <a:off x="2717800" y="6715125"/>
            <a:ext cx="7938" cy="9525"/>
          </a:xfrm>
          <a:prstGeom prst="rect">
            <a:avLst/>
          </a:prstGeom>
          <a:solidFill>
            <a:srgbClr val="D0D7E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3342" name="Line 42"/>
          <p:cNvSpPr>
            <a:spLocks noChangeShapeType="1"/>
          </p:cNvSpPr>
          <p:nvPr/>
        </p:nvSpPr>
        <p:spPr bwMode="auto">
          <a:xfrm>
            <a:off x="3233738" y="6715125"/>
            <a:ext cx="1587" cy="1588"/>
          </a:xfrm>
          <a:prstGeom prst="line">
            <a:avLst/>
          </a:prstGeom>
          <a:noFill/>
          <a:ln w="0">
            <a:solidFill>
              <a:srgbClr val="D0D7E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3343" name="Rectangle 43"/>
          <p:cNvSpPr>
            <a:spLocks noChangeArrowheads="1"/>
          </p:cNvSpPr>
          <p:nvPr/>
        </p:nvSpPr>
        <p:spPr bwMode="auto">
          <a:xfrm>
            <a:off x="3233738" y="6715125"/>
            <a:ext cx="6350" cy="9525"/>
          </a:xfrm>
          <a:prstGeom prst="rect">
            <a:avLst/>
          </a:prstGeom>
          <a:solidFill>
            <a:srgbClr val="D0D7E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3344" name="Line 44"/>
          <p:cNvSpPr>
            <a:spLocks noChangeShapeType="1"/>
          </p:cNvSpPr>
          <p:nvPr/>
        </p:nvSpPr>
        <p:spPr bwMode="auto">
          <a:xfrm>
            <a:off x="3748088" y="6715125"/>
            <a:ext cx="1587" cy="1588"/>
          </a:xfrm>
          <a:prstGeom prst="line">
            <a:avLst/>
          </a:prstGeom>
          <a:noFill/>
          <a:ln w="0">
            <a:solidFill>
              <a:srgbClr val="D0D7E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3345" name="Rectangle 45"/>
          <p:cNvSpPr>
            <a:spLocks noChangeArrowheads="1"/>
          </p:cNvSpPr>
          <p:nvPr/>
        </p:nvSpPr>
        <p:spPr bwMode="auto">
          <a:xfrm>
            <a:off x="3748088" y="6715125"/>
            <a:ext cx="7937" cy="9525"/>
          </a:xfrm>
          <a:prstGeom prst="rect">
            <a:avLst/>
          </a:prstGeom>
          <a:solidFill>
            <a:srgbClr val="D0D7E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3346" name="Line 46"/>
          <p:cNvSpPr>
            <a:spLocks noChangeShapeType="1"/>
          </p:cNvSpPr>
          <p:nvPr/>
        </p:nvSpPr>
        <p:spPr bwMode="auto">
          <a:xfrm>
            <a:off x="4264025" y="6715125"/>
            <a:ext cx="1588" cy="1588"/>
          </a:xfrm>
          <a:prstGeom prst="line">
            <a:avLst/>
          </a:prstGeom>
          <a:noFill/>
          <a:ln w="0">
            <a:solidFill>
              <a:srgbClr val="D0D7E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3347" name="Rectangle 47"/>
          <p:cNvSpPr>
            <a:spLocks noChangeArrowheads="1"/>
          </p:cNvSpPr>
          <p:nvPr/>
        </p:nvSpPr>
        <p:spPr bwMode="auto">
          <a:xfrm>
            <a:off x="4264025" y="6715125"/>
            <a:ext cx="6350" cy="9525"/>
          </a:xfrm>
          <a:prstGeom prst="rect">
            <a:avLst/>
          </a:prstGeom>
          <a:solidFill>
            <a:srgbClr val="D0D7E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3348" name="Line 48"/>
          <p:cNvSpPr>
            <a:spLocks noChangeShapeType="1"/>
          </p:cNvSpPr>
          <p:nvPr/>
        </p:nvSpPr>
        <p:spPr bwMode="auto">
          <a:xfrm>
            <a:off x="4778375" y="6715125"/>
            <a:ext cx="1588" cy="1588"/>
          </a:xfrm>
          <a:prstGeom prst="line">
            <a:avLst/>
          </a:prstGeom>
          <a:noFill/>
          <a:ln w="0">
            <a:solidFill>
              <a:srgbClr val="D0D7E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3349" name="Rectangle 49"/>
          <p:cNvSpPr>
            <a:spLocks noChangeArrowheads="1"/>
          </p:cNvSpPr>
          <p:nvPr/>
        </p:nvSpPr>
        <p:spPr bwMode="auto">
          <a:xfrm>
            <a:off x="4778375" y="6715125"/>
            <a:ext cx="7938" cy="9525"/>
          </a:xfrm>
          <a:prstGeom prst="rect">
            <a:avLst/>
          </a:prstGeom>
          <a:solidFill>
            <a:srgbClr val="D0D7E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3350" name="Line 50"/>
          <p:cNvSpPr>
            <a:spLocks noChangeShapeType="1"/>
          </p:cNvSpPr>
          <p:nvPr/>
        </p:nvSpPr>
        <p:spPr bwMode="auto">
          <a:xfrm>
            <a:off x="4786313" y="5929313"/>
            <a:ext cx="1587" cy="1587"/>
          </a:xfrm>
          <a:prstGeom prst="line">
            <a:avLst/>
          </a:prstGeom>
          <a:noFill/>
          <a:ln w="0">
            <a:solidFill>
              <a:srgbClr val="D0D7E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3351" name="Rectangle 51"/>
          <p:cNvSpPr>
            <a:spLocks noChangeArrowheads="1"/>
          </p:cNvSpPr>
          <p:nvPr/>
        </p:nvSpPr>
        <p:spPr bwMode="auto">
          <a:xfrm>
            <a:off x="4786313" y="5929313"/>
            <a:ext cx="6350" cy="9525"/>
          </a:xfrm>
          <a:prstGeom prst="rect">
            <a:avLst/>
          </a:prstGeom>
          <a:solidFill>
            <a:srgbClr val="D0D7E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3352" name="Line 52"/>
          <p:cNvSpPr>
            <a:spLocks noChangeShapeType="1"/>
          </p:cNvSpPr>
          <p:nvPr/>
        </p:nvSpPr>
        <p:spPr bwMode="auto">
          <a:xfrm>
            <a:off x="4786313" y="6122988"/>
            <a:ext cx="1587" cy="1587"/>
          </a:xfrm>
          <a:prstGeom prst="line">
            <a:avLst/>
          </a:prstGeom>
          <a:noFill/>
          <a:ln w="0">
            <a:solidFill>
              <a:srgbClr val="D0D7E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3353" name="Rectangle 53"/>
          <p:cNvSpPr>
            <a:spLocks noChangeArrowheads="1"/>
          </p:cNvSpPr>
          <p:nvPr/>
        </p:nvSpPr>
        <p:spPr bwMode="auto">
          <a:xfrm>
            <a:off x="4786313" y="6122988"/>
            <a:ext cx="6350" cy="9525"/>
          </a:xfrm>
          <a:prstGeom prst="rect">
            <a:avLst/>
          </a:prstGeom>
          <a:solidFill>
            <a:srgbClr val="D0D7E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3354" name="Line 54"/>
          <p:cNvSpPr>
            <a:spLocks noChangeShapeType="1"/>
          </p:cNvSpPr>
          <p:nvPr/>
        </p:nvSpPr>
        <p:spPr bwMode="auto">
          <a:xfrm>
            <a:off x="4786313" y="6318250"/>
            <a:ext cx="1587" cy="1588"/>
          </a:xfrm>
          <a:prstGeom prst="line">
            <a:avLst/>
          </a:prstGeom>
          <a:noFill/>
          <a:ln w="0">
            <a:solidFill>
              <a:srgbClr val="D0D7E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3355" name="Rectangle 55"/>
          <p:cNvSpPr>
            <a:spLocks noChangeArrowheads="1"/>
          </p:cNvSpPr>
          <p:nvPr/>
        </p:nvSpPr>
        <p:spPr bwMode="auto">
          <a:xfrm>
            <a:off x="4786313" y="6318250"/>
            <a:ext cx="6350" cy="7938"/>
          </a:xfrm>
          <a:prstGeom prst="rect">
            <a:avLst/>
          </a:prstGeom>
          <a:solidFill>
            <a:srgbClr val="D0D7E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3356" name="Line 56"/>
          <p:cNvSpPr>
            <a:spLocks noChangeShapeType="1"/>
          </p:cNvSpPr>
          <p:nvPr/>
        </p:nvSpPr>
        <p:spPr bwMode="auto">
          <a:xfrm>
            <a:off x="4786313" y="6511925"/>
            <a:ext cx="1587" cy="1588"/>
          </a:xfrm>
          <a:prstGeom prst="line">
            <a:avLst/>
          </a:prstGeom>
          <a:noFill/>
          <a:ln w="0">
            <a:solidFill>
              <a:srgbClr val="D0D7E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3357" name="Rectangle 57"/>
          <p:cNvSpPr>
            <a:spLocks noChangeArrowheads="1"/>
          </p:cNvSpPr>
          <p:nvPr/>
        </p:nvSpPr>
        <p:spPr bwMode="auto">
          <a:xfrm>
            <a:off x="4786313" y="6511925"/>
            <a:ext cx="6350" cy="9525"/>
          </a:xfrm>
          <a:prstGeom prst="rect">
            <a:avLst/>
          </a:prstGeom>
          <a:solidFill>
            <a:srgbClr val="D0D7E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3358" name="Line 58"/>
          <p:cNvSpPr>
            <a:spLocks noChangeShapeType="1"/>
          </p:cNvSpPr>
          <p:nvPr/>
        </p:nvSpPr>
        <p:spPr bwMode="auto">
          <a:xfrm>
            <a:off x="4786313" y="6705600"/>
            <a:ext cx="1587" cy="1588"/>
          </a:xfrm>
          <a:prstGeom prst="line">
            <a:avLst/>
          </a:prstGeom>
          <a:noFill/>
          <a:ln w="0">
            <a:solidFill>
              <a:srgbClr val="D0D7E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13359" name="Rectangle 59"/>
          <p:cNvSpPr>
            <a:spLocks noChangeArrowheads="1"/>
          </p:cNvSpPr>
          <p:nvPr/>
        </p:nvSpPr>
        <p:spPr bwMode="auto">
          <a:xfrm>
            <a:off x="4786313" y="6705600"/>
            <a:ext cx="6350" cy="9525"/>
          </a:xfrm>
          <a:prstGeom prst="rect">
            <a:avLst/>
          </a:prstGeom>
          <a:solidFill>
            <a:srgbClr val="D0D7E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/>
          </a:p>
        </p:txBody>
      </p:sp>
      <p:grpSp>
        <p:nvGrpSpPr>
          <p:cNvPr id="13360" name="그룹 60"/>
          <p:cNvGrpSpPr>
            <a:grpSpLocks/>
          </p:cNvGrpSpPr>
          <p:nvPr/>
        </p:nvGrpSpPr>
        <p:grpSpPr bwMode="auto">
          <a:xfrm>
            <a:off x="142875" y="5929313"/>
            <a:ext cx="4643438" cy="785812"/>
            <a:chOff x="142875" y="5929308"/>
            <a:chExt cx="4643438" cy="785811"/>
          </a:xfrm>
        </p:grpSpPr>
        <p:sp>
          <p:nvSpPr>
            <p:cNvPr id="13362" name="Rectangle 15"/>
            <p:cNvSpPr>
              <a:spLocks noChangeArrowheads="1"/>
            </p:cNvSpPr>
            <p:nvPr/>
          </p:nvSpPr>
          <p:spPr bwMode="auto">
            <a:xfrm>
              <a:off x="142875" y="5929308"/>
              <a:ext cx="4643438" cy="785811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2" name="Rectangle 16"/>
            <p:cNvSpPr>
              <a:spLocks noChangeArrowheads="1"/>
            </p:cNvSpPr>
            <p:nvPr/>
          </p:nvSpPr>
          <p:spPr bwMode="auto">
            <a:xfrm>
              <a:off x="1041400" y="6000745"/>
              <a:ext cx="3673475" cy="2778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ko-KR" altLang="ko-KR" sz="1800" b="1" dirty="0">
                  <a:solidFill>
                    <a:srgbClr val="002060"/>
                  </a:solidFill>
                  <a:latin typeface="+mj-lt"/>
                  <a:ea typeface="궁서" pitchFamily="18" charset="-127"/>
                </a:rPr>
                <a:t>MYEONG</a:t>
              </a:r>
              <a:r>
                <a:rPr lang="en-US" altLang="ko-KR" sz="1800" b="1" dirty="0">
                  <a:solidFill>
                    <a:srgbClr val="002060"/>
                  </a:solidFill>
                  <a:latin typeface="+mj-lt"/>
                  <a:ea typeface="궁서" pitchFamily="18" charset="-127"/>
                </a:rPr>
                <a:t> </a:t>
              </a:r>
              <a:r>
                <a:rPr lang="ko-KR" altLang="ko-KR" sz="1800" b="1" dirty="0">
                  <a:solidFill>
                    <a:srgbClr val="FF0000"/>
                  </a:solidFill>
                  <a:latin typeface="+mj-lt"/>
                  <a:ea typeface="궁서" pitchFamily="18" charset="-127"/>
                </a:rPr>
                <a:t>SIN</a:t>
              </a:r>
              <a:r>
                <a:rPr lang="en-US" altLang="ko-KR" sz="1800" b="1" dirty="0">
                  <a:solidFill>
                    <a:srgbClr val="FF0000"/>
                  </a:solidFill>
                  <a:latin typeface="+mj-lt"/>
                  <a:ea typeface="궁서" pitchFamily="18" charset="-127"/>
                </a:rPr>
                <a:t> </a:t>
              </a:r>
              <a:r>
                <a:rPr lang="ko-KR" altLang="ko-KR" sz="1800" b="1" dirty="0">
                  <a:solidFill>
                    <a:srgbClr val="002060"/>
                  </a:solidFill>
                  <a:latin typeface="+mj-lt"/>
                  <a:ea typeface="궁서" pitchFamily="18" charset="-127"/>
                </a:rPr>
                <a:t>PRECISION Co.,Ltd.</a:t>
              </a:r>
              <a:endParaRPr lang="ko-KR" altLang="ko-KR" dirty="0">
                <a:latin typeface="+mj-lt"/>
                <a:ea typeface="궁서" pitchFamily="18" charset="-127"/>
              </a:endParaRPr>
            </a:p>
          </p:txBody>
        </p:sp>
        <p:sp>
          <p:nvSpPr>
            <p:cNvPr id="13364" name="Rectangle 19"/>
            <p:cNvSpPr>
              <a:spLocks noChangeArrowheads="1"/>
            </p:cNvSpPr>
            <p:nvPr/>
          </p:nvSpPr>
          <p:spPr bwMode="auto">
            <a:xfrm>
              <a:off x="1643042" y="6388095"/>
              <a:ext cx="2214645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ko-KR" altLang="ko-KR" sz="1600" b="1">
                  <a:solidFill>
                    <a:srgbClr val="0000FF"/>
                  </a:solidFill>
                  <a:latin typeface="맑은 고딕" pitchFamily="50" charset="-127"/>
                </a:rPr>
                <a:t>(ms91031@naver.com)</a:t>
              </a:r>
              <a:endParaRPr lang="ko-KR" altLang="ko-KR" sz="1100"/>
            </a:p>
          </p:txBody>
        </p:sp>
        <p:pic>
          <p:nvPicPr>
            <p:cNvPr id="13365" name="Picture 25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933" t="19109" r="44704" b="73050"/>
            <a:stretch>
              <a:fillRect/>
            </a:stretch>
          </p:blipFill>
          <p:spPr bwMode="auto">
            <a:xfrm>
              <a:off x="214282" y="6070953"/>
              <a:ext cx="714380" cy="5013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4394" name="Picture 5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00034" y="3571876"/>
            <a:ext cx="3667125" cy="35719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>
                <a:alpha val="50000"/>
              </a:srgbClr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56" name="직사각형 55"/>
          <p:cNvSpPr/>
          <p:nvPr/>
        </p:nvSpPr>
        <p:spPr>
          <a:xfrm>
            <a:off x="5223458" y="3227251"/>
            <a:ext cx="329449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ko-KR" sz="2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TEL:053)351-7936</a:t>
            </a:r>
            <a:endParaRPr lang="en-US" altLang="ko-KR" sz="28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Tm="25297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219700" y="762000"/>
            <a:ext cx="2665413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ko-KR" sz="2800" b="1" dirty="0">
                <a:solidFill>
                  <a:srgbClr val="FF0000"/>
                </a:solidFill>
                <a:latin typeface="+mj-ea"/>
                <a:ea typeface="+mj-ea"/>
              </a:rPr>
              <a:t>- </a:t>
            </a:r>
            <a:r>
              <a:rPr lang="ko-KR" altLang="en-US" sz="2800" b="1" dirty="0">
                <a:solidFill>
                  <a:srgbClr val="FF0000"/>
                </a:solidFill>
                <a:latin typeface="+mj-ea"/>
                <a:ea typeface="+mj-ea"/>
              </a:rPr>
              <a:t>목   차 </a:t>
            </a:r>
            <a:r>
              <a:rPr lang="en-US" altLang="ko-KR" sz="2800" b="1" dirty="0">
                <a:solidFill>
                  <a:srgbClr val="FF0000"/>
                </a:solidFill>
                <a:latin typeface="+mj-ea"/>
                <a:ea typeface="+mj-ea"/>
              </a:rPr>
              <a:t>-</a:t>
            </a:r>
            <a:endParaRPr lang="ko-KR" altLang="en-US" sz="28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03800" y="1500188"/>
            <a:ext cx="2663825" cy="3381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ü"/>
              <a:defRPr/>
            </a:pPr>
            <a:r>
              <a:rPr lang="en-US" altLang="ko-KR" sz="1600" b="1" dirty="0">
                <a:solidFill>
                  <a:schemeClr val="bg1"/>
                </a:solidFill>
                <a:latin typeface="+mj-ea"/>
                <a:ea typeface="+mj-ea"/>
              </a:rPr>
              <a:t> </a:t>
            </a:r>
            <a:r>
              <a:rPr lang="ko-KR" altLang="en-US" sz="1600" b="1" dirty="0">
                <a:solidFill>
                  <a:schemeClr val="bg1"/>
                </a:solidFill>
                <a:latin typeface="+mj-ea"/>
                <a:ea typeface="+mj-ea"/>
              </a:rPr>
              <a:t>회사개요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03800" y="1830388"/>
            <a:ext cx="2663825" cy="3381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ü"/>
              <a:defRPr/>
            </a:pPr>
            <a:r>
              <a:rPr lang="en-US" altLang="ko-KR" sz="1600" b="1" dirty="0">
                <a:solidFill>
                  <a:schemeClr val="bg1"/>
                </a:solidFill>
                <a:latin typeface="+mj-ea"/>
                <a:ea typeface="+mj-ea"/>
              </a:rPr>
              <a:t> </a:t>
            </a:r>
            <a:r>
              <a:rPr lang="ko-KR" altLang="en-US" sz="1600" b="1" dirty="0">
                <a:solidFill>
                  <a:schemeClr val="bg1"/>
                </a:solidFill>
                <a:latin typeface="+mj-ea"/>
                <a:ea typeface="+mj-ea"/>
              </a:rPr>
              <a:t>회사연혁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03800" y="2159000"/>
            <a:ext cx="2663825" cy="3381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ü"/>
              <a:defRPr/>
            </a:pPr>
            <a:r>
              <a:rPr lang="en-US" altLang="ko-KR" sz="1600" b="1" dirty="0">
                <a:solidFill>
                  <a:schemeClr val="bg1"/>
                </a:solidFill>
                <a:latin typeface="+mj-ea"/>
                <a:ea typeface="+mj-ea"/>
              </a:rPr>
              <a:t> VISION</a:t>
            </a:r>
            <a:endParaRPr lang="ko-KR" altLang="en-US" sz="1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03800" y="2478088"/>
            <a:ext cx="2663825" cy="3381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ü"/>
              <a:defRPr/>
            </a:pPr>
            <a:r>
              <a:rPr lang="en-US" altLang="ko-KR" sz="1600" b="1" dirty="0">
                <a:solidFill>
                  <a:schemeClr val="bg1"/>
                </a:solidFill>
                <a:latin typeface="+mj-ea"/>
                <a:ea typeface="+mj-ea"/>
              </a:rPr>
              <a:t> </a:t>
            </a:r>
            <a:r>
              <a:rPr lang="ko-KR" altLang="en-US" sz="1600" b="1" dirty="0">
                <a:solidFill>
                  <a:schemeClr val="bg1"/>
                </a:solidFill>
                <a:latin typeface="+mj-ea"/>
                <a:ea typeface="+mj-ea"/>
              </a:rPr>
              <a:t>품질방침</a:t>
            </a:r>
            <a:r>
              <a:rPr lang="en-US" altLang="ko-KR" sz="1600" b="1" dirty="0">
                <a:solidFill>
                  <a:schemeClr val="bg1"/>
                </a:solidFill>
                <a:latin typeface="+mj-ea"/>
                <a:ea typeface="+mj-ea"/>
              </a:rPr>
              <a:t>,</a:t>
            </a:r>
            <a:r>
              <a:rPr lang="ko-KR" altLang="en-US" sz="1600" b="1" dirty="0">
                <a:solidFill>
                  <a:schemeClr val="bg1"/>
                </a:solidFill>
                <a:latin typeface="+mj-ea"/>
                <a:ea typeface="+mj-ea"/>
              </a:rPr>
              <a:t>목표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03800" y="2808288"/>
            <a:ext cx="2663825" cy="3381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ü"/>
              <a:defRPr/>
            </a:pPr>
            <a:r>
              <a:rPr lang="en-US" altLang="ko-KR" sz="1600" b="1" dirty="0">
                <a:solidFill>
                  <a:schemeClr val="bg1"/>
                </a:solidFill>
                <a:latin typeface="+mj-ea"/>
                <a:ea typeface="+mj-ea"/>
              </a:rPr>
              <a:t> </a:t>
            </a:r>
            <a:r>
              <a:rPr lang="ko-KR" altLang="en-US" sz="1600" b="1" dirty="0">
                <a:solidFill>
                  <a:schemeClr val="bg1"/>
                </a:solidFill>
                <a:latin typeface="+mj-ea"/>
                <a:ea typeface="+mj-ea"/>
              </a:rPr>
              <a:t>조직도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03800" y="3136900"/>
            <a:ext cx="2663825" cy="3381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ü"/>
              <a:defRPr/>
            </a:pPr>
            <a:r>
              <a:rPr lang="en-US" altLang="ko-KR" sz="1600" b="1" dirty="0">
                <a:solidFill>
                  <a:schemeClr val="bg1"/>
                </a:solidFill>
                <a:latin typeface="+mj-ea"/>
                <a:ea typeface="+mj-ea"/>
              </a:rPr>
              <a:t> </a:t>
            </a:r>
            <a:r>
              <a:rPr lang="ko-KR" altLang="en-US" sz="1600" b="1" dirty="0">
                <a:solidFill>
                  <a:schemeClr val="bg1"/>
                </a:solidFill>
                <a:latin typeface="+mj-ea"/>
                <a:ea typeface="+mj-ea"/>
              </a:rPr>
              <a:t>생산라인 </a:t>
            </a:r>
            <a:r>
              <a:rPr lang="en-US" altLang="ko-KR" sz="1600" b="1" dirty="0">
                <a:solidFill>
                  <a:schemeClr val="bg1"/>
                </a:solidFill>
                <a:latin typeface="+mj-ea"/>
                <a:ea typeface="+mj-ea"/>
              </a:rPr>
              <a:t>(</a:t>
            </a:r>
            <a:r>
              <a:rPr lang="ko-KR" altLang="en-US" sz="1600" b="1" dirty="0">
                <a:solidFill>
                  <a:schemeClr val="bg1"/>
                </a:solidFill>
                <a:latin typeface="+mj-ea"/>
                <a:ea typeface="+mj-ea"/>
              </a:rPr>
              <a:t>설비보유</a:t>
            </a:r>
            <a:r>
              <a:rPr lang="en-US" altLang="ko-KR" sz="1600" b="1" dirty="0">
                <a:solidFill>
                  <a:schemeClr val="bg1"/>
                </a:solidFill>
                <a:latin typeface="+mj-ea"/>
                <a:ea typeface="+mj-ea"/>
              </a:rPr>
              <a:t>)</a:t>
            </a:r>
            <a:endParaRPr lang="ko-KR" altLang="en-US" sz="1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003800" y="3476625"/>
            <a:ext cx="3783013" cy="3381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ü"/>
              <a:defRPr/>
            </a:pPr>
            <a:r>
              <a:rPr lang="en-US" altLang="ko-KR" sz="1600" b="1" dirty="0">
                <a:solidFill>
                  <a:schemeClr val="bg1"/>
                </a:solidFill>
                <a:latin typeface="+mj-ea"/>
                <a:ea typeface="+mj-ea"/>
              </a:rPr>
              <a:t> </a:t>
            </a:r>
            <a:r>
              <a:rPr lang="ko-KR" altLang="en-US" sz="1600" b="1" dirty="0">
                <a:solidFill>
                  <a:schemeClr val="bg1"/>
                </a:solidFill>
                <a:latin typeface="+mj-ea"/>
                <a:ea typeface="+mj-ea"/>
              </a:rPr>
              <a:t>대표 생산제품 소개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03800" y="3806825"/>
            <a:ext cx="2663825" cy="3381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ü"/>
              <a:defRPr/>
            </a:pPr>
            <a:r>
              <a:rPr lang="en-US" altLang="ko-KR" sz="1600" b="1" dirty="0">
                <a:solidFill>
                  <a:schemeClr val="bg1"/>
                </a:solidFill>
                <a:latin typeface="+mj-ea"/>
                <a:ea typeface="+mj-ea"/>
              </a:rPr>
              <a:t> </a:t>
            </a:r>
            <a:r>
              <a:rPr lang="ko-KR" altLang="en-US" sz="1600" b="1" dirty="0">
                <a:solidFill>
                  <a:schemeClr val="bg1"/>
                </a:solidFill>
                <a:latin typeface="+mj-ea"/>
                <a:ea typeface="+mj-ea"/>
              </a:rPr>
              <a:t>생산품목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03800" y="4135438"/>
            <a:ext cx="2663825" cy="3381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ü"/>
              <a:defRPr/>
            </a:pPr>
            <a:r>
              <a:rPr lang="en-US" altLang="ko-KR" sz="1600" b="1" dirty="0">
                <a:solidFill>
                  <a:schemeClr val="bg1"/>
                </a:solidFill>
                <a:latin typeface="+mj-ea"/>
                <a:ea typeface="+mj-ea"/>
              </a:rPr>
              <a:t> </a:t>
            </a:r>
            <a:r>
              <a:rPr lang="ko-KR" altLang="en-US" sz="1600" b="1" dirty="0" err="1">
                <a:solidFill>
                  <a:schemeClr val="bg1"/>
                </a:solidFill>
                <a:latin typeface="+mj-ea"/>
                <a:ea typeface="+mj-ea"/>
              </a:rPr>
              <a:t>계측기</a:t>
            </a:r>
            <a:endParaRPr lang="ko-KR" altLang="en-US" sz="1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003800" y="4465638"/>
            <a:ext cx="2663825" cy="3381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ü"/>
              <a:defRPr/>
            </a:pPr>
            <a:r>
              <a:rPr lang="en-US" altLang="ko-KR" sz="1600" b="1" dirty="0">
                <a:solidFill>
                  <a:schemeClr val="bg1"/>
                </a:solidFill>
                <a:latin typeface="+mj-ea"/>
                <a:ea typeface="+mj-ea"/>
              </a:rPr>
              <a:t> </a:t>
            </a:r>
            <a:r>
              <a:rPr lang="ko-KR" altLang="en-US" sz="1600" b="1" dirty="0">
                <a:solidFill>
                  <a:schemeClr val="bg1"/>
                </a:solidFill>
                <a:latin typeface="+mj-ea"/>
                <a:ea typeface="+mj-ea"/>
              </a:rPr>
              <a:t>매출현황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03800" y="4795838"/>
            <a:ext cx="2952750" cy="3381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ü"/>
              <a:defRPr/>
            </a:pPr>
            <a:r>
              <a:rPr lang="en-US" altLang="ko-KR" sz="1600" b="1" dirty="0">
                <a:solidFill>
                  <a:schemeClr val="bg1"/>
                </a:solidFill>
                <a:latin typeface="+mj-ea"/>
                <a:ea typeface="+mj-ea"/>
              </a:rPr>
              <a:t> </a:t>
            </a:r>
            <a:r>
              <a:rPr lang="ko-KR" altLang="en-US" sz="1600" b="1" dirty="0">
                <a:solidFill>
                  <a:schemeClr val="bg1"/>
                </a:solidFill>
                <a:latin typeface="+mj-ea"/>
                <a:ea typeface="+mj-ea"/>
              </a:rPr>
              <a:t>중장기 투자계획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003800" y="5124450"/>
            <a:ext cx="2952750" cy="3381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ü"/>
              <a:defRPr/>
            </a:pPr>
            <a:r>
              <a:rPr lang="en-US" altLang="ko-KR" sz="1600" b="1" dirty="0">
                <a:solidFill>
                  <a:schemeClr val="bg1"/>
                </a:solidFill>
                <a:latin typeface="+mj-ea"/>
                <a:ea typeface="+mj-ea"/>
              </a:rPr>
              <a:t> </a:t>
            </a:r>
            <a:r>
              <a:rPr lang="ko-KR" altLang="en-US" sz="1600" b="1" dirty="0">
                <a:solidFill>
                  <a:schemeClr val="bg1"/>
                </a:solidFill>
                <a:latin typeface="+mj-ea"/>
                <a:ea typeface="+mj-ea"/>
              </a:rPr>
              <a:t>인증현황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003800" y="5448300"/>
            <a:ext cx="2952750" cy="3381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ü"/>
              <a:defRPr/>
            </a:pPr>
            <a:r>
              <a:rPr lang="en-US" altLang="ko-KR" sz="1600" b="1" dirty="0">
                <a:solidFill>
                  <a:schemeClr val="bg1"/>
                </a:solidFill>
                <a:latin typeface="+mj-ea"/>
                <a:ea typeface="+mj-ea"/>
              </a:rPr>
              <a:t> </a:t>
            </a:r>
            <a:r>
              <a:rPr lang="ko-KR" altLang="en-US" sz="1600" b="1" dirty="0">
                <a:solidFill>
                  <a:schemeClr val="bg1"/>
                </a:solidFill>
                <a:latin typeface="+mj-ea"/>
                <a:ea typeface="+mj-ea"/>
              </a:rPr>
              <a:t>지적재산권보유현황</a:t>
            </a:r>
          </a:p>
        </p:txBody>
      </p:sp>
      <p:sp>
        <p:nvSpPr>
          <p:cNvPr id="30" name="슬라이드 번호 개체 틀 29"/>
          <p:cNvSpPr>
            <a:spLocks noGrp="1"/>
          </p:cNvSpPr>
          <p:nvPr>
            <p:ph type="sldNum" sz="quarter" idx="11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pPr algn="r">
              <a:defRPr/>
            </a:pPr>
            <a:fld id="{42D0D923-CC2A-4F8E-ACA6-4178DDCB6DAA}" type="slidenum">
              <a:rPr lang="ko-KR" altLang="en-US" smtClean="0"/>
              <a:pPr algn="r">
                <a:defRPr/>
              </a:pPr>
              <a:t>2</a:t>
            </a:fld>
            <a:endParaRPr lang="ko-KR" altLang="en-US" dirty="0"/>
          </a:p>
        </p:txBody>
      </p:sp>
      <p:sp>
        <p:nvSpPr>
          <p:cNvPr id="28" name="슬라이드 번호 개체 틀 13"/>
          <p:cNvSpPr txBox="1">
            <a:spLocks/>
          </p:cNvSpPr>
          <p:nvPr/>
        </p:nvSpPr>
        <p:spPr>
          <a:xfrm>
            <a:off x="6929438" y="6429375"/>
            <a:ext cx="2133600" cy="365125"/>
          </a:xfrm>
          <a:prstGeom prst="rect">
            <a:avLst/>
          </a:prstGeom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BA919ADB-4726-483B-9E84-14C4987563BA}" type="slidenum">
              <a:rPr kumimoji="0" lang="ko-KR" altLang="en-US">
                <a:solidFill>
                  <a:schemeClr val="bg1"/>
                </a:solidFill>
                <a:latin typeface="+mn-lt"/>
                <a:ea typeface="+mn-ea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2</a:t>
            </a:fld>
            <a:endParaRPr kumimoji="0" lang="ko-KR" altLang="en-US" dirty="0">
              <a:solidFill>
                <a:schemeClr val="bg1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1071563"/>
            <a:ext cx="8001000" cy="2357437"/>
          </a:xfrm>
          <a:prstGeom prst="rect">
            <a:avLst/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슬라이드 번호 개체 틀 13"/>
          <p:cNvSpPr>
            <a:spLocks noGrp="1"/>
          </p:cNvSpPr>
          <p:nvPr>
            <p:ph type="sldNum" sz="quarter" idx="11"/>
          </p:nvPr>
        </p:nvSpPr>
        <p:spPr>
          <a:xfrm>
            <a:off x="6929438" y="6429375"/>
            <a:ext cx="2133600" cy="365125"/>
          </a:xfrm>
        </p:spPr>
        <p:txBody>
          <a:bodyPr/>
          <a:lstStyle/>
          <a:p>
            <a:pPr algn="r">
              <a:defRPr/>
            </a:pPr>
            <a:fld id="{15561A85-D69A-4C92-BEAC-DAD98DF1F53A}" type="slidenum">
              <a:rPr lang="ko-KR" altLang="en-US" smtClean="0"/>
              <a:pPr algn="r">
                <a:defRPr/>
              </a:pPr>
              <a:t>3</a:t>
            </a:fld>
            <a:endParaRPr lang="ko-KR" altLang="en-US" dirty="0"/>
          </a:p>
        </p:txBody>
      </p:sp>
      <p:sp>
        <p:nvSpPr>
          <p:cNvPr id="15" name="직사각형 14"/>
          <p:cNvSpPr/>
          <p:nvPr/>
        </p:nvSpPr>
        <p:spPr>
          <a:xfrm>
            <a:off x="1857356" y="3429000"/>
            <a:ext cx="6696075" cy="574675"/>
          </a:xfrm>
          <a:prstGeom prst="rect">
            <a:avLst/>
          </a:prstGeom>
          <a:gradFill>
            <a:gsLst>
              <a:gs pos="0">
                <a:srgbClr val="E6DCAC"/>
              </a:gs>
              <a:gs pos="12000">
                <a:srgbClr val="E6D78A"/>
              </a:gs>
              <a:gs pos="30000">
                <a:srgbClr val="C7AC4C"/>
              </a:gs>
              <a:gs pos="45000">
                <a:srgbClr val="E6D78A"/>
              </a:gs>
              <a:gs pos="77000">
                <a:srgbClr val="C7AC4C"/>
              </a:gs>
              <a:gs pos="100000">
                <a:srgbClr val="E6DCAC"/>
              </a:gs>
            </a:gsLst>
            <a:lin ang="5400000" scaled="0"/>
          </a:gradFill>
          <a:ln>
            <a:noFill/>
          </a:ln>
          <a:effectLst>
            <a:softEdge rad="127000"/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ko-KR" sz="1500" b="1" dirty="0">
                <a:solidFill>
                  <a:schemeClr val="tx2">
                    <a:lumMod val="75000"/>
                  </a:schemeClr>
                </a:solidFill>
                <a:latin typeface="HY강B" pitchFamily="18" charset="-127"/>
                <a:ea typeface="HY강B" pitchFamily="18" charset="-127"/>
              </a:rPr>
              <a:t>    </a:t>
            </a:r>
            <a:r>
              <a:rPr lang="ko-KR" altLang="en-US" sz="1500" b="1" dirty="0">
                <a:solidFill>
                  <a:schemeClr val="tx2">
                    <a:lumMod val="75000"/>
                  </a:schemeClr>
                </a:solidFill>
                <a:latin typeface="HY강B" pitchFamily="18" charset="-127"/>
                <a:ea typeface="HY강B" pitchFamily="18" charset="-127"/>
              </a:rPr>
              <a:t>대구 광역시 북구 </a:t>
            </a:r>
            <a:r>
              <a:rPr lang="ko-KR" altLang="en-US" sz="1500" b="1" dirty="0" err="1">
                <a:solidFill>
                  <a:schemeClr val="tx2">
                    <a:lumMod val="75000"/>
                  </a:schemeClr>
                </a:solidFill>
                <a:latin typeface="HY강B" pitchFamily="18" charset="-127"/>
                <a:ea typeface="HY강B" pitchFamily="18" charset="-127"/>
              </a:rPr>
              <a:t>검단공단로</a:t>
            </a:r>
            <a:r>
              <a:rPr lang="ko-KR" altLang="en-US" sz="1500" b="1" dirty="0">
                <a:solidFill>
                  <a:schemeClr val="tx2">
                    <a:lumMod val="75000"/>
                  </a:schemeClr>
                </a:solidFill>
                <a:latin typeface="HY강B" pitchFamily="18" charset="-127"/>
                <a:ea typeface="HY강B" pitchFamily="18" charset="-127"/>
              </a:rPr>
              <a:t> </a:t>
            </a:r>
            <a:r>
              <a:rPr lang="en-US" altLang="ko-KR" sz="1500" b="1" dirty="0">
                <a:solidFill>
                  <a:schemeClr val="tx2">
                    <a:lumMod val="75000"/>
                  </a:schemeClr>
                </a:solidFill>
                <a:latin typeface="HY강B" pitchFamily="18" charset="-127"/>
                <a:ea typeface="HY강B" pitchFamily="18" charset="-127"/>
              </a:rPr>
              <a:t>82-8(</a:t>
            </a:r>
            <a:r>
              <a:rPr lang="ko-KR" altLang="en-US" sz="1500" b="1" dirty="0" err="1">
                <a:solidFill>
                  <a:schemeClr val="tx2">
                    <a:lumMod val="75000"/>
                  </a:schemeClr>
                </a:solidFill>
                <a:latin typeface="HY강B" pitchFamily="18" charset="-127"/>
                <a:ea typeface="HY강B" pitchFamily="18" charset="-127"/>
              </a:rPr>
              <a:t>검단동</a:t>
            </a:r>
            <a:r>
              <a:rPr lang="en-US" altLang="ko-KR" sz="1500" b="1" dirty="0">
                <a:solidFill>
                  <a:schemeClr val="tx2">
                    <a:lumMod val="75000"/>
                  </a:schemeClr>
                </a:solidFill>
                <a:latin typeface="HY강B" pitchFamily="18" charset="-127"/>
                <a:ea typeface="HY강B" pitchFamily="18" charset="-127"/>
              </a:rPr>
              <a:t>)</a:t>
            </a:r>
            <a:endParaRPr lang="ko-KR" altLang="en-US" sz="1500" b="1" dirty="0">
              <a:solidFill>
                <a:schemeClr val="tx2">
                  <a:lumMod val="75000"/>
                </a:schemeClr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571472" y="3429000"/>
            <a:ext cx="1071570" cy="574675"/>
          </a:xfrm>
          <a:prstGeom prst="rect">
            <a:avLst/>
          </a:prstGeom>
          <a:gradFill>
            <a:gsLst>
              <a:gs pos="0">
                <a:srgbClr val="FBE4AE"/>
              </a:gs>
              <a:gs pos="13000">
                <a:srgbClr val="BD922A"/>
              </a:gs>
              <a:gs pos="21001">
                <a:srgbClr val="BD922A"/>
              </a:gs>
              <a:gs pos="63000">
                <a:srgbClr val="FBE4AE"/>
              </a:gs>
              <a:gs pos="67000">
                <a:srgbClr val="BD922A"/>
              </a:gs>
              <a:gs pos="69000">
                <a:srgbClr val="835E17"/>
              </a:gs>
              <a:gs pos="82001">
                <a:srgbClr val="A28949"/>
              </a:gs>
              <a:gs pos="100000">
                <a:srgbClr val="FAE3B7"/>
              </a:gs>
            </a:gsLst>
            <a:lin ang="8100000" scaled="0"/>
          </a:gra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ko-KR" sz="1500" b="1" dirty="0">
                <a:solidFill>
                  <a:schemeClr val="tx1"/>
                </a:solidFill>
                <a:latin typeface="HY강B" pitchFamily="18" charset="-127"/>
                <a:ea typeface="HY강B" pitchFamily="18" charset="-127"/>
              </a:rPr>
              <a:t>  </a:t>
            </a:r>
            <a:r>
              <a:rPr lang="ko-KR" altLang="en-US" sz="1500" b="1" dirty="0">
                <a:solidFill>
                  <a:schemeClr val="tx1"/>
                </a:solidFill>
                <a:latin typeface="HY강B" pitchFamily="18" charset="-127"/>
                <a:ea typeface="HY강B" pitchFamily="18" charset="-127"/>
              </a:rPr>
              <a:t>위치</a:t>
            </a:r>
            <a:r>
              <a:rPr lang="en-US" altLang="ko-KR" sz="1500" b="1" dirty="0">
                <a:solidFill>
                  <a:schemeClr val="tx1"/>
                </a:solidFill>
                <a:latin typeface="HY강B" pitchFamily="18" charset="-127"/>
                <a:ea typeface="HY강B" pitchFamily="18" charset="-127"/>
              </a:rPr>
              <a:t>:</a:t>
            </a:r>
            <a:endParaRPr lang="ko-KR" altLang="en-US" sz="1500" b="1" dirty="0">
              <a:solidFill>
                <a:schemeClr val="tx1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571472" y="4071942"/>
            <a:ext cx="1071570" cy="574675"/>
          </a:xfrm>
          <a:prstGeom prst="rect">
            <a:avLst/>
          </a:prstGeom>
          <a:gradFill>
            <a:gsLst>
              <a:gs pos="0">
                <a:srgbClr val="FBE4AE"/>
              </a:gs>
              <a:gs pos="13000">
                <a:srgbClr val="BD922A"/>
              </a:gs>
              <a:gs pos="21001">
                <a:srgbClr val="BD922A"/>
              </a:gs>
              <a:gs pos="63000">
                <a:srgbClr val="FBE4AE"/>
              </a:gs>
              <a:gs pos="67000">
                <a:srgbClr val="BD922A"/>
              </a:gs>
              <a:gs pos="69000">
                <a:srgbClr val="835E17"/>
              </a:gs>
              <a:gs pos="82001">
                <a:srgbClr val="A28949"/>
              </a:gs>
              <a:gs pos="100000">
                <a:srgbClr val="FAE3B7"/>
              </a:gs>
            </a:gsLst>
            <a:lin ang="8100000" scaled="0"/>
          </a:gra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ko-KR" sz="1500" b="1" dirty="0">
                <a:solidFill>
                  <a:schemeClr val="tx1"/>
                </a:solidFill>
                <a:latin typeface="HY강B" pitchFamily="18" charset="-127"/>
                <a:ea typeface="HY강B" pitchFamily="18" charset="-127"/>
              </a:rPr>
              <a:t>  </a:t>
            </a:r>
            <a:r>
              <a:rPr lang="ko-KR" altLang="en-US" sz="1500" b="1" dirty="0">
                <a:solidFill>
                  <a:schemeClr val="tx1"/>
                </a:solidFill>
                <a:latin typeface="HY강B" pitchFamily="18" charset="-127"/>
                <a:ea typeface="HY강B" pitchFamily="18" charset="-127"/>
              </a:rPr>
              <a:t>인원</a:t>
            </a:r>
            <a:r>
              <a:rPr lang="en-US" altLang="ko-KR" sz="1500" b="1" dirty="0">
                <a:solidFill>
                  <a:schemeClr val="tx1"/>
                </a:solidFill>
                <a:latin typeface="HY강B" pitchFamily="18" charset="-127"/>
                <a:ea typeface="HY강B" pitchFamily="18" charset="-127"/>
              </a:rPr>
              <a:t>:</a:t>
            </a:r>
            <a:endParaRPr lang="ko-KR" altLang="en-US" sz="1500" b="1" dirty="0">
              <a:solidFill>
                <a:schemeClr val="tx1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1857356" y="4071942"/>
            <a:ext cx="6696075" cy="574675"/>
          </a:xfrm>
          <a:prstGeom prst="rect">
            <a:avLst/>
          </a:prstGeom>
          <a:gradFill flip="none" rotWithShape="1">
            <a:gsLst>
              <a:gs pos="0">
                <a:srgbClr val="E6DCAC"/>
              </a:gs>
              <a:gs pos="12000">
                <a:srgbClr val="E6D78A"/>
              </a:gs>
              <a:gs pos="30000">
                <a:srgbClr val="C7AC4C"/>
              </a:gs>
              <a:gs pos="45000">
                <a:srgbClr val="E6D78A"/>
              </a:gs>
              <a:gs pos="77000">
                <a:srgbClr val="C7AC4C"/>
              </a:gs>
              <a:gs pos="100000">
                <a:srgbClr val="E6DCAC"/>
              </a:gs>
            </a:gsLst>
            <a:lin ang="2700000" scaled="1"/>
            <a:tileRect/>
          </a:gradFill>
          <a:ln>
            <a:noFill/>
          </a:ln>
          <a:effectLst>
            <a:softEdge rad="127000"/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ko-KR" sz="1500" b="1" dirty="0">
                <a:solidFill>
                  <a:schemeClr val="tx2">
                    <a:lumMod val="75000"/>
                  </a:schemeClr>
                </a:solidFill>
                <a:latin typeface="HY강B" pitchFamily="18" charset="-127"/>
                <a:ea typeface="HY강B" pitchFamily="18" charset="-127"/>
              </a:rPr>
              <a:t>    </a:t>
            </a:r>
            <a:r>
              <a:rPr lang="ko-KR" altLang="en-US" sz="1500" b="1" dirty="0">
                <a:solidFill>
                  <a:schemeClr val="tx2">
                    <a:lumMod val="75000"/>
                  </a:schemeClr>
                </a:solidFill>
                <a:latin typeface="HY강B" pitchFamily="18" charset="-127"/>
                <a:ea typeface="HY강B" pitchFamily="18" charset="-127"/>
              </a:rPr>
              <a:t>총인원 </a:t>
            </a:r>
            <a:r>
              <a:rPr lang="en-US" altLang="ko-KR" sz="1500" b="1" dirty="0">
                <a:solidFill>
                  <a:schemeClr val="tx2">
                    <a:lumMod val="75000"/>
                  </a:schemeClr>
                </a:solidFill>
                <a:latin typeface="HY강B" pitchFamily="18" charset="-127"/>
                <a:ea typeface="HY강B" pitchFamily="18" charset="-127"/>
              </a:rPr>
              <a:t>: 25</a:t>
            </a:r>
            <a:r>
              <a:rPr lang="ko-KR" altLang="en-US" sz="1500" b="1" dirty="0">
                <a:solidFill>
                  <a:schemeClr val="tx2">
                    <a:lumMod val="75000"/>
                  </a:schemeClr>
                </a:solidFill>
                <a:latin typeface="HY강B" pitchFamily="18" charset="-127"/>
                <a:ea typeface="HY강B" pitchFamily="18" charset="-127"/>
              </a:rPr>
              <a:t>명 </a:t>
            </a:r>
            <a:r>
              <a:rPr lang="en-US" altLang="ko-KR" sz="1500" b="1" dirty="0">
                <a:solidFill>
                  <a:schemeClr val="tx2">
                    <a:lumMod val="75000"/>
                  </a:schemeClr>
                </a:solidFill>
                <a:latin typeface="HY강B" pitchFamily="18" charset="-127"/>
                <a:ea typeface="HY강B" pitchFamily="18" charset="-127"/>
              </a:rPr>
              <a:t>(</a:t>
            </a:r>
            <a:r>
              <a:rPr lang="ko-KR" altLang="en-US" sz="1500" b="1" dirty="0">
                <a:solidFill>
                  <a:schemeClr val="tx2">
                    <a:lumMod val="75000"/>
                  </a:schemeClr>
                </a:solidFill>
                <a:latin typeface="HY강B" pitchFamily="18" charset="-127"/>
                <a:ea typeface="HY강B" pitchFamily="18" charset="-127"/>
              </a:rPr>
              <a:t>관리직</a:t>
            </a:r>
            <a:r>
              <a:rPr lang="en-US" altLang="ko-KR" sz="1500" b="1" dirty="0">
                <a:solidFill>
                  <a:schemeClr val="tx2">
                    <a:lumMod val="75000"/>
                  </a:schemeClr>
                </a:solidFill>
                <a:latin typeface="HY강B" pitchFamily="18" charset="-127"/>
                <a:ea typeface="HY강B" pitchFamily="18" charset="-127"/>
              </a:rPr>
              <a:t>:6</a:t>
            </a:r>
            <a:r>
              <a:rPr lang="ko-KR" altLang="en-US" sz="1500" b="1" dirty="0">
                <a:solidFill>
                  <a:schemeClr val="tx2">
                    <a:lumMod val="75000"/>
                  </a:schemeClr>
                </a:solidFill>
                <a:latin typeface="HY강B" pitchFamily="18" charset="-127"/>
                <a:ea typeface="HY강B" pitchFamily="18" charset="-127"/>
              </a:rPr>
              <a:t>명 </a:t>
            </a:r>
            <a:r>
              <a:rPr lang="en-US" altLang="ko-KR" sz="1500" b="1" dirty="0">
                <a:solidFill>
                  <a:schemeClr val="tx2">
                    <a:lumMod val="75000"/>
                  </a:schemeClr>
                </a:solidFill>
                <a:latin typeface="HY강B" pitchFamily="18" charset="-127"/>
                <a:ea typeface="HY강B" pitchFamily="18" charset="-127"/>
              </a:rPr>
              <a:t>, </a:t>
            </a:r>
            <a:r>
              <a:rPr lang="ko-KR" altLang="en-US" sz="1500" b="1" dirty="0">
                <a:solidFill>
                  <a:schemeClr val="tx2">
                    <a:lumMod val="75000"/>
                  </a:schemeClr>
                </a:solidFill>
                <a:latin typeface="HY강B" pitchFamily="18" charset="-127"/>
                <a:ea typeface="HY강B" pitchFamily="18" charset="-127"/>
              </a:rPr>
              <a:t>납품</a:t>
            </a:r>
            <a:r>
              <a:rPr lang="en-US" altLang="ko-KR" sz="1500" b="1" dirty="0">
                <a:solidFill>
                  <a:schemeClr val="tx2">
                    <a:lumMod val="75000"/>
                  </a:schemeClr>
                </a:solidFill>
                <a:latin typeface="HY강B" pitchFamily="18" charset="-127"/>
                <a:ea typeface="HY강B" pitchFamily="18" charset="-127"/>
              </a:rPr>
              <a:t>:3</a:t>
            </a:r>
            <a:r>
              <a:rPr lang="ko-KR" altLang="en-US" sz="1500" b="1" dirty="0">
                <a:solidFill>
                  <a:schemeClr val="tx2">
                    <a:lumMod val="75000"/>
                  </a:schemeClr>
                </a:solidFill>
                <a:latin typeface="HY강B" pitchFamily="18" charset="-127"/>
                <a:ea typeface="HY강B" pitchFamily="18" charset="-127"/>
              </a:rPr>
              <a:t>명</a:t>
            </a:r>
            <a:r>
              <a:rPr lang="en-US" altLang="ko-KR" sz="1500" b="1" dirty="0">
                <a:solidFill>
                  <a:schemeClr val="tx2">
                    <a:lumMod val="75000"/>
                  </a:schemeClr>
                </a:solidFill>
                <a:latin typeface="HY강B" pitchFamily="18" charset="-127"/>
                <a:ea typeface="HY강B" pitchFamily="18" charset="-127"/>
              </a:rPr>
              <a:t>, </a:t>
            </a:r>
            <a:r>
              <a:rPr lang="ko-KR" altLang="en-US" sz="1500" b="1" dirty="0">
                <a:solidFill>
                  <a:schemeClr val="tx2">
                    <a:lumMod val="75000"/>
                  </a:schemeClr>
                </a:solidFill>
                <a:latin typeface="HY강B" pitchFamily="18" charset="-127"/>
                <a:ea typeface="HY강B" pitchFamily="18" charset="-127"/>
              </a:rPr>
              <a:t>생산직</a:t>
            </a:r>
            <a:r>
              <a:rPr lang="en-US" altLang="ko-KR" sz="1500" b="1" dirty="0">
                <a:solidFill>
                  <a:schemeClr val="tx2">
                    <a:lumMod val="75000"/>
                  </a:schemeClr>
                </a:solidFill>
                <a:latin typeface="HY강B" pitchFamily="18" charset="-127"/>
                <a:ea typeface="HY강B" pitchFamily="18" charset="-127"/>
              </a:rPr>
              <a:t>:16</a:t>
            </a:r>
            <a:r>
              <a:rPr lang="ko-KR" altLang="en-US" sz="1500" b="1" dirty="0">
                <a:solidFill>
                  <a:schemeClr val="tx2">
                    <a:lumMod val="75000"/>
                  </a:schemeClr>
                </a:solidFill>
                <a:latin typeface="HY강B" pitchFamily="18" charset="-127"/>
                <a:ea typeface="HY강B" pitchFamily="18" charset="-127"/>
              </a:rPr>
              <a:t>명</a:t>
            </a:r>
            <a:r>
              <a:rPr lang="en-US" altLang="ko-KR" sz="1500" b="1" dirty="0">
                <a:solidFill>
                  <a:schemeClr val="tx2">
                    <a:lumMod val="75000"/>
                  </a:schemeClr>
                </a:solidFill>
                <a:latin typeface="HY강B" pitchFamily="18" charset="-127"/>
                <a:ea typeface="HY강B" pitchFamily="18" charset="-127"/>
              </a:rPr>
              <a:t>) – </a:t>
            </a:r>
            <a:r>
              <a:rPr lang="ko-KR" altLang="en-US" sz="1500" b="1" dirty="0">
                <a:solidFill>
                  <a:srgbClr val="0000FF"/>
                </a:solidFill>
                <a:latin typeface="HY강B" pitchFamily="18" charset="-127"/>
                <a:ea typeface="HY강B" pitchFamily="18" charset="-127"/>
              </a:rPr>
              <a:t>품질관리 </a:t>
            </a:r>
            <a:r>
              <a:rPr lang="en-US" altLang="ko-KR" sz="1500" b="1" dirty="0">
                <a:solidFill>
                  <a:srgbClr val="0000FF"/>
                </a:solidFill>
                <a:latin typeface="HY강B" pitchFamily="18" charset="-127"/>
                <a:ea typeface="HY강B" pitchFamily="18" charset="-127"/>
              </a:rPr>
              <a:t>3</a:t>
            </a:r>
            <a:r>
              <a:rPr lang="ko-KR" altLang="en-US" sz="1500" b="1" dirty="0">
                <a:solidFill>
                  <a:srgbClr val="0000FF"/>
                </a:solidFill>
                <a:latin typeface="HY강B" pitchFamily="18" charset="-127"/>
                <a:ea typeface="HY강B" pitchFamily="18" charset="-127"/>
              </a:rPr>
              <a:t>명</a:t>
            </a:r>
            <a:r>
              <a:rPr lang="ko-KR" altLang="en-US" sz="1500" b="1" dirty="0">
                <a:solidFill>
                  <a:schemeClr val="tx2">
                    <a:lumMod val="75000"/>
                  </a:schemeClr>
                </a:solidFill>
                <a:latin typeface="HY강B" pitchFamily="18" charset="-127"/>
                <a:ea typeface="HY강B" pitchFamily="18" charset="-127"/>
              </a:rPr>
              <a:t>  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571472" y="4714884"/>
            <a:ext cx="1071570" cy="574675"/>
          </a:xfrm>
          <a:prstGeom prst="rect">
            <a:avLst/>
          </a:prstGeom>
          <a:gradFill>
            <a:gsLst>
              <a:gs pos="0">
                <a:srgbClr val="FBE4AE"/>
              </a:gs>
              <a:gs pos="13000">
                <a:srgbClr val="BD922A"/>
              </a:gs>
              <a:gs pos="21001">
                <a:srgbClr val="BD922A"/>
              </a:gs>
              <a:gs pos="63000">
                <a:srgbClr val="FBE4AE"/>
              </a:gs>
              <a:gs pos="67000">
                <a:srgbClr val="BD922A"/>
              </a:gs>
              <a:gs pos="69000">
                <a:srgbClr val="835E17"/>
              </a:gs>
              <a:gs pos="82001">
                <a:srgbClr val="A28949"/>
              </a:gs>
              <a:gs pos="100000">
                <a:srgbClr val="FAE3B7"/>
              </a:gs>
            </a:gsLst>
            <a:lin ang="8100000" scaled="0"/>
          </a:gra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sz="1500" b="1" dirty="0" err="1">
                <a:solidFill>
                  <a:schemeClr val="tx1"/>
                </a:solidFill>
                <a:latin typeface="HY강B" pitchFamily="18" charset="-127"/>
                <a:ea typeface="HY강B" pitchFamily="18" charset="-127"/>
              </a:rPr>
              <a:t>주생산품</a:t>
            </a:r>
            <a:r>
              <a:rPr lang="en-US" altLang="ko-KR" sz="1500" b="1" dirty="0">
                <a:solidFill>
                  <a:schemeClr val="tx1"/>
                </a:solidFill>
                <a:latin typeface="HY강B" pitchFamily="18" charset="-127"/>
                <a:ea typeface="HY강B" pitchFamily="18" charset="-127"/>
              </a:rPr>
              <a:t>:</a:t>
            </a:r>
            <a:endParaRPr lang="ko-KR" altLang="en-US" sz="1500" b="1" dirty="0">
              <a:solidFill>
                <a:schemeClr val="tx1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1857356" y="4714884"/>
            <a:ext cx="6696075" cy="574675"/>
          </a:xfrm>
          <a:prstGeom prst="rect">
            <a:avLst/>
          </a:prstGeom>
          <a:gradFill flip="none" rotWithShape="1">
            <a:gsLst>
              <a:gs pos="0">
                <a:srgbClr val="E6DCAC"/>
              </a:gs>
              <a:gs pos="12000">
                <a:srgbClr val="E6D78A"/>
              </a:gs>
              <a:gs pos="30000">
                <a:srgbClr val="C7AC4C"/>
              </a:gs>
              <a:gs pos="45000">
                <a:srgbClr val="E6D78A"/>
              </a:gs>
              <a:gs pos="77000">
                <a:srgbClr val="C7AC4C"/>
              </a:gs>
              <a:gs pos="100000">
                <a:srgbClr val="E6DCAC"/>
              </a:gs>
            </a:gsLst>
            <a:lin ang="13500000" scaled="1"/>
            <a:tileRect/>
          </a:gradFill>
          <a:ln>
            <a:noFill/>
          </a:ln>
          <a:effectLst>
            <a:softEdge rad="127000"/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sz="1500" b="1" dirty="0">
                <a:solidFill>
                  <a:schemeClr val="tx2">
                    <a:lumMod val="75000"/>
                  </a:schemeClr>
                </a:solidFill>
                <a:latin typeface="HY강B" pitchFamily="18" charset="-127"/>
                <a:ea typeface="HY강B" pitchFamily="18" charset="-127"/>
              </a:rPr>
              <a:t>    </a:t>
            </a:r>
            <a:r>
              <a:rPr lang="en-US" altLang="ko-KR" sz="1500" b="1" dirty="0">
                <a:solidFill>
                  <a:schemeClr val="tx2">
                    <a:lumMod val="75000"/>
                  </a:schemeClr>
                </a:solidFill>
                <a:latin typeface="HY강B" pitchFamily="18" charset="-127"/>
                <a:ea typeface="HY강B" pitchFamily="18" charset="-127"/>
              </a:rPr>
              <a:t>TERMINAL ASM</a:t>
            </a:r>
            <a:r>
              <a:rPr lang="ko-KR" altLang="en-US" sz="1500" b="1" dirty="0">
                <a:solidFill>
                  <a:schemeClr val="tx2">
                    <a:lumMod val="75000"/>
                  </a:schemeClr>
                </a:solidFill>
                <a:latin typeface="HY강B" pitchFamily="18" charset="-127"/>
                <a:ea typeface="HY강B" pitchFamily="18" charset="-127"/>
              </a:rPr>
              <a:t>및 </a:t>
            </a:r>
            <a:r>
              <a:rPr lang="ko-KR" altLang="en-US" sz="1500" b="1" dirty="0" err="1">
                <a:solidFill>
                  <a:schemeClr val="tx2">
                    <a:lumMod val="75000"/>
                  </a:schemeClr>
                </a:solidFill>
                <a:latin typeface="HY강B" pitchFamily="18" charset="-127"/>
                <a:ea typeface="HY강B" pitchFamily="18" charset="-127"/>
              </a:rPr>
              <a:t>냉간단조제품</a:t>
            </a:r>
            <a:r>
              <a:rPr lang="ko-KR" altLang="en-US" sz="1500" b="1" dirty="0">
                <a:solidFill>
                  <a:schemeClr val="tx2">
                    <a:lumMod val="75000"/>
                  </a:schemeClr>
                </a:solidFill>
                <a:latin typeface="HY강B" pitchFamily="18" charset="-127"/>
                <a:ea typeface="HY강B" pitchFamily="18" charset="-127"/>
              </a:rPr>
              <a:t> </a:t>
            </a:r>
            <a:r>
              <a:rPr lang="en-US" altLang="ko-KR" sz="1500" b="1" dirty="0">
                <a:solidFill>
                  <a:schemeClr val="tx2">
                    <a:lumMod val="75000"/>
                  </a:schemeClr>
                </a:solidFill>
                <a:latin typeface="HY강B" pitchFamily="18" charset="-127"/>
                <a:ea typeface="HY강B" pitchFamily="18" charset="-127"/>
              </a:rPr>
              <a:t>(</a:t>
            </a:r>
            <a:r>
              <a:rPr lang="ko-KR" altLang="en-US" sz="1500" b="1" dirty="0">
                <a:solidFill>
                  <a:schemeClr val="tx2">
                    <a:lumMod val="75000"/>
                  </a:schemeClr>
                </a:solidFill>
                <a:latin typeface="HY강B" pitchFamily="18" charset="-127"/>
                <a:ea typeface="HY강B" pitchFamily="18" charset="-127"/>
              </a:rPr>
              <a:t>볼트</a:t>
            </a:r>
            <a:r>
              <a:rPr lang="en-US" altLang="ko-KR" sz="1500" b="1" dirty="0">
                <a:solidFill>
                  <a:schemeClr val="tx2">
                    <a:lumMod val="75000"/>
                  </a:schemeClr>
                </a:solidFill>
                <a:latin typeface="HY강B" pitchFamily="18" charset="-127"/>
                <a:ea typeface="HY강B" pitchFamily="18" charset="-127"/>
              </a:rPr>
              <a:t>,</a:t>
            </a:r>
            <a:r>
              <a:rPr lang="ko-KR" altLang="en-US" sz="1500" b="1" dirty="0" err="1">
                <a:solidFill>
                  <a:schemeClr val="tx2">
                    <a:lumMod val="75000"/>
                  </a:schemeClr>
                </a:solidFill>
                <a:latin typeface="HY강B" pitchFamily="18" charset="-127"/>
                <a:ea typeface="HY강B" pitchFamily="18" charset="-127"/>
              </a:rPr>
              <a:t>너트류</a:t>
            </a:r>
            <a:r>
              <a:rPr lang="ko-KR" altLang="en-US" sz="1500" b="1" dirty="0">
                <a:solidFill>
                  <a:schemeClr val="tx2">
                    <a:lumMod val="75000"/>
                  </a:schemeClr>
                </a:solidFill>
                <a:latin typeface="HY강B" pitchFamily="18" charset="-127"/>
                <a:ea typeface="HY강B" pitchFamily="18" charset="-127"/>
              </a:rPr>
              <a:t> 외</a:t>
            </a:r>
            <a:r>
              <a:rPr lang="en-US" altLang="ko-KR" sz="1500" b="1" dirty="0">
                <a:solidFill>
                  <a:schemeClr val="tx2">
                    <a:lumMod val="75000"/>
                  </a:schemeClr>
                </a:solidFill>
                <a:latin typeface="HY강B" pitchFamily="18" charset="-127"/>
                <a:ea typeface="HY강B" pitchFamily="18" charset="-127"/>
              </a:rPr>
              <a:t>)</a:t>
            </a:r>
            <a:endParaRPr lang="ko-KR" altLang="en-US" sz="1500" b="1" dirty="0">
              <a:solidFill>
                <a:schemeClr val="tx2">
                  <a:lumMod val="75000"/>
                </a:schemeClr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571472" y="5357826"/>
            <a:ext cx="1071570" cy="574675"/>
          </a:xfrm>
          <a:prstGeom prst="rect">
            <a:avLst/>
          </a:prstGeom>
          <a:gradFill>
            <a:gsLst>
              <a:gs pos="0">
                <a:srgbClr val="FBE4AE"/>
              </a:gs>
              <a:gs pos="13000">
                <a:srgbClr val="BD922A"/>
              </a:gs>
              <a:gs pos="21001">
                <a:srgbClr val="BD922A"/>
              </a:gs>
              <a:gs pos="63000">
                <a:srgbClr val="FBE4AE"/>
              </a:gs>
              <a:gs pos="67000">
                <a:srgbClr val="BD922A"/>
              </a:gs>
              <a:gs pos="69000">
                <a:srgbClr val="835E17"/>
              </a:gs>
              <a:gs pos="82001">
                <a:srgbClr val="A28949"/>
              </a:gs>
              <a:gs pos="100000">
                <a:srgbClr val="FAE3B7"/>
              </a:gs>
            </a:gsLst>
            <a:lin ang="8100000" scaled="0"/>
          </a:gra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ko-KR" sz="1500" b="1" dirty="0">
                <a:solidFill>
                  <a:schemeClr val="tx1"/>
                </a:solidFill>
                <a:latin typeface="HY강B" pitchFamily="18" charset="-127"/>
                <a:ea typeface="HY강B" pitchFamily="18" charset="-127"/>
              </a:rPr>
              <a:t>  </a:t>
            </a:r>
            <a:r>
              <a:rPr lang="ko-KR" altLang="en-US" sz="1500" b="1" dirty="0">
                <a:solidFill>
                  <a:schemeClr val="tx1"/>
                </a:solidFill>
                <a:latin typeface="HY강B" pitchFamily="18" charset="-127"/>
                <a:ea typeface="HY강B" pitchFamily="18" charset="-127"/>
              </a:rPr>
              <a:t>설비</a:t>
            </a:r>
            <a:r>
              <a:rPr lang="en-US" altLang="ko-KR" sz="1500" b="1" dirty="0">
                <a:solidFill>
                  <a:schemeClr val="tx1"/>
                </a:solidFill>
                <a:latin typeface="HY강B" pitchFamily="18" charset="-127"/>
                <a:ea typeface="HY강B" pitchFamily="18" charset="-127"/>
              </a:rPr>
              <a:t>:</a:t>
            </a:r>
            <a:endParaRPr lang="ko-KR" altLang="en-US" sz="1500" b="1" dirty="0">
              <a:solidFill>
                <a:schemeClr val="tx1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1857356" y="5357826"/>
            <a:ext cx="6696075" cy="574675"/>
          </a:xfrm>
          <a:prstGeom prst="rect">
            <a:avLst/>
          </a:prstGeom>
          <a:gradFill flip="none" rotWithShape="1">
            <a:gsLst>
              <a:gs pos="0">
                <a:srgbClr val="E6DCAC"/>
              </a:gs>
              <a:gs pos="12000">
                <a:srgbClr val="E6D78A"/>
              </a:gs>
              <a:gs pos="30000">
                <a:srgbClr val="C7AC4C"/>
              </a:gs>
              <a:gs pos="45000">
                <a:srgbClr val="E6D78A"/>
              </a:gs>
              <a:gs pos="77000">
                <a:srgbClr val="C7AC4C"/>
              </a:gs>
              <a:gs pos="100000">
                <a:srgbClr val="E6DCAC"/>
              </a:gs>
            </a:gsLst>
            <a:lin ang="8100000" scaled="1"/>
            <a:tileRect/>
          </a:gradFill>
          <a:ln>
            <a:noFill/>
          </a:ln>
          <a:effectLst>
            <a:softEdge rad="127000"/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ko-KR" sz="1500" b="1" dirty="0">
                <a:solidFill>
                  <a:schemeClr val="tx2">
                    <a:lumMod val="75000"/>
                  </a:schemeClr>
                </a:solidFill>
                <a:latin typeface="HY강B" pitchFamily="18" charset="-127"/>
                <a:ea typeface="HY강B" pitchFamily="18" charset="-127"/>
              </a:rPr>
              <a:t>    TERMINAL ASM </a:t>
            </a:r>
            <a:r>
              <a:rPr lang="ko-KR" altLang="en-US" sz="1500" b="1" dirty="0">
                <a:solidFill>
                  <a:schemeClr val="tx2">
                    <a:lumMod val="75000"/>
                  </a:schemeClr>
                </a:solidFill>
                <a:latin typeface="HY강B" pitchFamily="18" charset="-127"/>
                <a:ea typeface="HY강B" pitchFamily="18" charset="-127"/>
              </a:rPr>
              <a:t>전용</a:t>
            </a:r>
            <a:r>
              <a:rPr lang="en-US" altLang="ko-KR" sz="1500" b="1" dirty="0">
                <a:solidFill>
                  <a:schemeClr val="tx2">
                    <a:lumMod val="75000"/>
                  </a:schemeClr>
                </a:solidFill>
                <a:latin typeface="HY강B" pitchFamily="18" charset="-127"/>
                <a:ea typeface="HY강B" pitchFamily="18" charset="-127"/>
              </a:rPr>
              <a:t>LINE</a:t>
            </a:r>
            <a:r>
              <a:rPr lang="ko-KR" altLang="en-US" sz="1500" b="1" dirty="0">
                <a:solidFill>
                  <a:schemeClr val="tx2">
                    <a:lumMod val="75000"/>
                  </a:schemeClr>
                </a:solidFill>
                <a:latin typeface="HY강B" pitchFamily="18" charset="-127"/>
                <a:ea typeface="HY강B" pitchFamily="18" charset="-127"/>
              </a:rPr>
              <a:t>외 </a:t>
            </a:r>
            <a:r>
              <a:rPr lang="en-US" altLang="ko-KR" sz="1500" b="1" dirty="0">
                <a:solidFill>
                  <a:schemeClr val="tx2">
                    <a:lumMod val="75000"/>
                  </a:schemeClr>
                </a:solidFill>
                <a:latin typeface="HY강B" pitchFamily="18" charset="-127"/>
                <a:ea typeface="HY강B" pitchFamily="18" charset="-127"/>
              </a:rPr>
              <a:t>Ø2~Ø29 </a:t>
            </a:r>
            <a:r>
              <a:rPr lang="ko-KR" altLang="en-US" sz="1500" b="1" dirty="0" err="1">
                <a:solidFill>
                  <a:schemeClr val="tx2">
                    <a:lumMod val="75000"/>
                  </a:schemeClr>
                </a:solidFill>
                <a:latin typeface="HY강B" pitchFamily="18" charset="-127"/>
                <a:ea typeface="HY강B" pitchFamily="18" charset="-127"/>
              </a:rPr>
              <a:t>포머</a:t>
            </a:r>
            <a:r>
              <a:rPr lang="en-US" altLang="ko-KR" sz="1500" b="1" dirty="0">
                <a:solidFill>
                  <a:schemeClr val="tx2">
                    <a:lumMod val="75000"/>
                  </a:schemeClr>
                </a:solidFill>
                <a:latin typeface="HY강B" pitchFamily="18" charset="-127"/>
                <a:ea typeface="HY강B" pitchFamily="18" charset="-127"/>
              </a:rPr>
              <a:t>(3</a:t>
            </a:r>
            <a:r>
              <a:rPr lang="ko-KR" altLang="en-US" sz="1500" b="1" dirty="0">
                <a:solidFill>
                  <a:schemeClr val="tx2">
                    <a:lumMod val="75000"/>
                  </a:schemeClr>
                </a:solidFill>
                <a:latin typeface="HY강B" pitchFamily="18" charset="-127"/>
                <a:ea typeface="HY강B" pitchFamily="18" charset="-127"/>
              </a:rPr>
              <a:t>단</a:t>
            </a:r>
            <a:r>
              <a:rPr lang="en-US" altLang="ko-KR" sz="1500" b="1" dirty="0">
                <a:solidFill>
                  <a:schemeClr val="tx2">
                    <a:lumMod val="75000"/>
                  </a:schemeClr>
                </a:solidFill>
                <a:latin typeface="HY강B" pitchFamily="18" charset="-127"/>
                <a:ea typeface="HY강B" pitchFamily="18" charset="-127"/>
              </a:rPr>
              <a:t>~6</a:t>
            </a:r>
            <a:r>
              <a:rPr lang="ko-KR" altLang="en-US" sz="1500" b="1" dirty="0">
                <a:solidFill>
                  <a:schemeClr val="tx2">
                    <a:lumMod val="75000"/>
                  </a:schemeClr>
                </a:solidFill>
                <a:latin typeface="HY강B" pitchFamily="18" charset="-127"/>
                <a:ea typeface="HY강B" pitchFamily="18" charset="-127"/>
              </a:rPr>
              <a:t>단</a:t>
            </a:r>
            <a:r>
              <a:rPr lang="en-US" altLang="ko-KR" sz="1500" b="1" dirty="0">
                <a:solidFill>
                  <a:schemeClr val="tx2">
                    <a:lumMod val="75000"/>
                  </a:schemeClr>
                </a:solidFill>
                <a:latin typeface="HY강B" pitchFamily="18" charset="-127"/>
                <a:ea typeface="HY강B" pitchFamily="18" charset="-127"/>
              </a:rPr>
              <a:t>) 13</a:t>
            </a:r>
            <a:r>
              <a:rPr lang="ko-KR" altLang="en-US" sz="1500" b="1" dirty="0">
                <a:solidFill>
                  <a:schemeClr val="tx2">
                    <a:lumMod val="75000"/>
                  </a:schemeClr>
                </a:solidFill>
                <a:latin typeface="HY강B" pitchFamily="18" charset="-127"/>
                <a:ea typeface="HY강B" pitchFamily="18" charset="-127"/>
              </a:rPr>
              <a:t>대 등</a:t>
            </a:r>
          </a:p>
        </p:txBody>
      </p:sp>
      <p:sp>
        <p:nvSpPr>
          <p:cNvPr id="23" name="직사각형 22"/>
          <p:cNvSpPr/>
          <p:nvPr/>
        </p:nvSpPr>
        <p:spPr>
          <a:xfrm>
            <a:off x="571472" y="6000768"/>
            <a:ext cx="1071570" cy="574675"/>
          </a:xfrm>
          <a:prstGeom prst="rect">
            <a:avLst/>
          </a:prstGeom>
          <a:gradFill>
            <a:gsLst>
              <a:gs pos="0">
                <a:srgbClr val="FBE4AE"/>
              </a:gs>
              <a:gs pos="13000">
                <a:srgbClr val="BD922A"/>
              </a:gs>
              <a:gs pos="21001">
                <a:srgbClr val="BD922A"/>
              </a:gs>
              <a:gs pos="63000">
                <a:srgbClr val="FBE4AE"/>
              </a:gs>
              <a:gs pos="67000">
                <a:srgbClr val="BD922A"/>
              </a:gs>
              <a:gs pos="69000">
                <a:srgbClr val="835E17"/>
              </a:gs>
              <a:gs pos="82001">
                <a:srgbClr val="A28949"/>
              </a:gs>
              <a:gs pos="100000">
                <a:srgbClr val="FAE3B7"/>
              </a:gs>
            </a:gsLst>
            <a:lin ang="8100000" scaled="0"/>
          </a:gra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ko-KR" sz="1500" b="1" dirty="0">
                <a:solidFill>
                  <a:schemeClr val="tx1"/>
                </a:solidFill>
                <a:latin typeface="HY강B" pitchFamily="18" charset="-127"/>
                <a:ea typeface="HY강B" pitchFamily="18" charset="-127"/>
              </a:rPr>
              <a:t> </a:t>
            </a:r>
            <a:r>
              <a:rPr lang="ko-KR" altLang="en-US" sz="1500" b="1" dirty="0">
                <a:solidFill>
                  <a:schemeClr val="tx1"/>
                </a:solidFill>
                <a:latin typeface="HY강B" pitchFamily="18" charset="-127"/>
                <a:ea typeface="HY강B" pitchFamily="18" charset="-127"/>
              </a:rPr>
              <a:t>생산능력</a:t>
            </a:r>
            <a:r>
              <a:rPr lang="en-US" altLang="ko-KR" sz="1500" b="1" dirty="0">
                <a:solidFill>
                  <a:schemeClr val="tx1"/>
                </a:solidFill>
                <a:latin typeface="HY강B" pitchFamily="18" charset="-127"/>
                <a:ea typeface="HY강B" pitchFamily="18" charset="-127"/>
              </a:rPr>
              <a:t>:</a:t>
            </a:r>
            <a:endParaRPr lang="ko-KR" altLang="en-US" sz="1500" b="1" dirty="0">
              <a:solidFill>
                <a:schemeClr val="tx1"/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1857356" y="6000768"/>
            <a:ext cx="6696075" cy="574675"/>
          </a:xfrm>
          <a:prstGeom prst="rect">
            <a:avLst/>
          </a:prstGeom>
          <a:gradFill flip="none" rotWithShape="1">
            <a:gsLst>
              <a:gs pos="0">
                <a:srgbClr val="E6DCAC"/>
              </a:gs>
              <a:gs pos="12000">
                <a:srgbClr val="E6D78A"/>
              </a:gs>
              <a:gs pos="30000">
                <a:srgbClr val="C7AC4C"/>
              </a:gs>
              <a:gs pos="45000">
                <a:srgbClr val="E6D78A"/>
              </a:gs>
              <a:gs pos="77000">
                <a:srgbClr val="C7AC4C"/>
              </a:gs>
              <a:gs pos="100000">
                <a:srgbClr val="E6DCAC"/>
              </a:gs>
            </a:gsLst>
            <a:lin ang="8100000" scaled="1"/>
            <a:tileRect/>
          </a:gradFill>
          <a:ln>
            <a:noFill/>
          </a:ln>
          <a:effectLst>
            <a:softEdge rad="127000"/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ko-KR" sz="1500" b="1" dirty="0">
                <a:solidFill>
                  <a:schemeClr val="tx2">
                    <a:lumMod val="75000"/>
                  </a:schemeClr>
                </a:solidFill>
                <a:latin typeface="HY강B" pitchFamily="18" charset="-127"/>
                <a:ea typeface="HY강B" pitchFamily="18" charset="-127"/>
              </a:rPr>
              <a:t>    TERMINAL ASM  600,000</a:t>
            </a:r>
            <a:r>
              <a:rPr lang="ko-KR" altLang="en-US" sz="1500" b="1" dirty="0">
                <a:solidFill>
                  <a:schemeClr val="tx2">
                    <a:lumMod val="75000"/>
                  </a:schemeClr>
                </a:solidFill>
                <a:latin typeface="HY강B" pitchFamily="18" charset="-127"/>
                <a:ea typeface="HY강B" pitchFamily="18" charset="-127"/>
              </a:rPr>
              <a:t>개</a:t>
            </a:r>
            <a:r>
              <a:rPr lang="en-US" altLang="ko-KR" sz="1500" b="1" dirty="0">
                <a:solidFill>
                  <a:schemeClr val="tx2">
                    <a:lumMod val="75000"/>
                  </a:schemeClr>
                </a:solidFill>
                <a:latin typeface="HY강B" pitchFamily="18" charset="-127"/>
                <a:ea typeface="HY강B" pitchFamily="18" charset="-127"/>
              </a:rPr>
              <a:t>/</a:t>
            </a:r>
            <a:r>
              <a:rPr lang="ko-KR" altLang="en-US" sz="1500" b="1" dirty="0">
                <a:solidFill>
                  <a:schemeClr val="tx2">
                    <a:lumMod val="75000"/>
                  </a:schemeClr>
                </a:solidFill>
                <a:latin typeface="HY강B" pitchFamily="18" charset="-127"/>
                <a:ea typeface="HY강B" pitchFamily="18" charset="-127"/>
              </a:rPr>
              <a:t>월</a:t>
            </a:r>
            <a:r>
              <a:rPr lang="en-US" altLang="ko-KR" sz="1500" b="1" dirty="0">
                <a:solidFill>
                  <a:schemeClr val="tx2">
                    <a:lumMod val="75000"/>
                  </a:schemeClr>
                </a:solidFill>
                <a:latin typeface="HY강B" pitchFamily="18" charset="-127"/>
                <a:ea typeface="HY강B" pitchFamily="18" charset="-127"/>
              </a:rPr>
              <a:t>, </a:t>
            </a:r>
            <a:r>
              <a:rPr lang="ko-KR" altLang="en-US" sz="1500" b="1" dirty="0" err="1">
                <a:solidFill>
                  <a:schemeClr val="tx2">
                    <a:lumMod val="75000"/>
                  </a:schemeClr>
                </a:solidFill>
                <a:latin typeface="HY강B" pitchFamily="18" charset="-127"/>
                <a:ea typeface="HY강B" pitchFamily="18" charset="-127"/>
              </a:rPr>
              <a:t>포머류</a:t>
            </a:r>
            <a:r>
              <a:rPr lang="ko-KR" altLang="en-US" sz="1500" b="1" dirty="0">
                <a:solidFill>
                  <a:schemeClr val="tx2">
                    <a:lumMod val="75000"/>
                  </a:schemeClr>
                </a:solidFill>
                <a:latin typeface="HY강B" pitchFamily="18" charset="-127"/>
                <a:ea typeface="HY강B" pitchFamily="18" charset="-127"/>
              </a:rPr>
              <a:t> </a:t>
            </a:r>
            <a:r>
              <a:rPr lang="en-US" altLang="ko-KR" sz="1500" b="1" dirty="0">
                <a:solidFill>
                  <a:schemeClr val="tx2">
                    <a:lumMod val="75000"/>
                  </a:schemeClr>
                </a:solidFill>
                <a:latin typeface="HY강B" pitchFamily="18" charset="-127"/>
                <a:ea typeface="HY강B" pitchFamily="18" charset="-127"/>
              </a:rPr>
              <a:t>20,000,000</a:t>
            </a:r>
            <a:r>
              <a:rPr lang="ko-KR" altLang="en-US" sz="1500" b="1" dirty="0">
                <a:solidFill>
                  <a:schemeClr val="tx2">
                    <a:lumMod val="75000"/>
                  </a:schemeClr>
                </a:solidFill>
                <a:latin typeface="HY강B" pitchFamily="18" charset="-127"/>
                <a:ea typeface="HY강B" pitchFamily="18" charset="-127"/>
              </a:rPr>
              <a:t>개</a:t>
            </a:r>
            <a:r>
              <a:rPr lang="en-US" altLang="ko-KR" sz="1500" b="1" dirty="0">
                <a:solidFill>
                  <a:schemeClr val="tx2">
                    <a:lumMod val="75000"/>
                  </a:schemeClr>
                </a:solidFill>
                <a:latin typeface="HY강B" pitchFamily="18" charset="-127"/>
                <a:ea typeface="HY강B" pitchFamily="18" charset="-127"/>
              </a:rPr>
              <a:t>/</a:t>
            </a:r>
            <a:r>
              <a:rPr lang="ko-KR" altLang="en-US" sz="1500" b="1" dirty="0">
                <a:solidFill>
                  <a:schemeClr val="tx2">
                    <a:lumMod val="75000"/>
                  </a:schemeClr>
                </a:solidFill>
                <a:latin typeface="HY강B" pitchFamily="18" charset="-127"/>
                <a:ea typeface="HY강B" pitchFamily="18" charset="-127"/>
              </a:rPr>
              <a:t>월 </a:t>
            </a:r>
          </a:p>
        </p:txBody>
      </p:sp>
      <p:pic>
        <p:nvPicPr>
          <p:cNvPr id="16420" name="그림 24" descr="ugcCASWMD4L.jpg"/>
          <p:cNvPicPr>
            <a:picLocks noChangeAspect="1"/>
          </p:cNvPicPr>
          <p:nvPr/>
        </p:nvPicPr>
        <p:blipFill>
          <a:blip r:embed="rId3"/>
          <a:srcRect t="12857" b="3571"/>
          <a:stretch>
            <a:fillRect/>
          </a:stretch>
        </p:blipFill>
        <p:spPr bwMode="auto">
          <a:xfrm>
            <a:off x="714377" y="1071561"/>
            <a:ext cx="3571871" cy="21495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6" name="TextBox 25"/>
          <p:cNvSpPr txBox="1"/>
          <p:nvPr/>
        </p:nvSpPr>
        <p:spPr>
          <a:xfrm>
            <a:off x="571472" y="457182"/>
            <a:ext cx="3286116" cy="40005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2000" b="1" dirty="0">
                <a:solidFill>
                  <a:schemeClr val="bg1"/>
                </a:solidFill>
                <a:latin typeface="+mj-ea"/>
                <a:ea typeface="+mj-ea"/>
              </a:rPr>
              <a:t> 1. </a:t>
            </a:r>
            <a:r>
              <a:rPr lang="ko-KR" altLang="en-US" sz="2000" b="1" dirty="0">
                <a:solidFill>
                  <a:schemeClr val="bg1"/>
                </a:solidFill>
                <a:latin typeface="+mj-ea"/>
                <a:ea typeface="+mj-ea"/>
              </a:rPr>
              <a:t>㈜</a:t>
            </a:r>
            <a:r>
              <a:rPr lang="ko-KR" altLang="en-US" sz="2000" b="1" dirty="0" err="1">
                <a:solidFill>
                  <a:schemeClr val="bg1"/>
                </a:solidFill>
                <a:latin typeface="+mj-ea"/>
                <a:ea typeface="+mj-ea"/>
              </a:rPr>
              <a:t>명신정공</a:t>
            </a:r>
            <a:r>
              <a:rPr lang="ko-KR" altLang="en-US" sz="2000" b="1" dirty="0">
                <a:solidFill>
                  <a:schemeClr val="bg1"/>
                </a:solidFill>
                <a:latin typeface="+mj-ea"/>
                <a:ea typeface="+mj-ea"/>
              </a:rPr>
              <a:t> 개요</a:t>
            </a:r>
          </a:p>
        </p:txBody>
      </p:sp>
      <p:pic>
        <p:nvPicPr>
          <p:cNvPr id="15398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1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그림 26" descr="20131114_09121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86314" y="1071546"/>
            <a:ext cx="3571900" cy="22145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직사각형 1"/>
          <p:cNvSpPr/>
          <p:nvPr/>
        </p:nvSpPr>
        <p:spPr>
          <a:xfrm>
            <a:off x="4479634" y="2967335"/>
            <a:ext cx="184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en-US" altLang="ko-KR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gradFill>
            <a:gsLst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</p:spPr>
      </p:pic>
      <p:pic>
        <p:nvPicPr>
          <p:cNvPr id="7" name="그림 6" descr="IB002180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527" y="1071547"/>
            <a:ext cx="3901407" cy="259620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16388" name="TextBox 9"/>
          <p:cNvSpPr txBox="1">
            <a:spLocks noChangeArrowheads="1"/>
          </p:cNvSpPr>
          <p:nvPr/>
        </p:nvSpPr>
        <p:spPr bwMode="auto">
          <a:xfrm>
            <a:off x="4499992" y="1484784"/>
            <a:ext cx="4358258" cy="433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b="1" dirty="0">
                <a:solidFill>
                  <a:schemeClr val="bg1"/>
                </a:solidFill>
                <a:latin typeface="HY강M" pitchFamily="18" charset="-127"/>
                <a:ea typeface="HY강M" pitchFamily="18" charset="-127"/>
              </a:rPr>
              <a:t>▣ </a:t>
            </a:r>
            <a:r>
              <a:rPr lang="en-US" altLang="ko-KR" b="1" dirty="0">
                <a:solidFill>
                  <a:schemeClr val="bg1"/>
                </a:solidFill>
                <a:latin typeface="HY강M" pitchFamily="18" charset="-127"/>
                <a:ea typeface="HY강M" pitchFamily="18" charset="-127"/>
              </a:rPr>
              <a:t>2019.07  ISO 14001(</a:t>
            </a:r>
            <a:r>
              <a:rPr lang="ko-KR" altLang="en-US" b="1" dirty="0">
                <a:solidFill>
                  <a:schemeClr val="bg1"/>
                </a:solidFill>
                <a:latin typeface="HY강M" pitchFamily="18" charset="-127"/>
                <a:ea typeface="HY강M" pitchFamily="18" charset="-127"/>
              </a:rPr>
              <a:t>환경</a:t>
            </a:r>
            <a:r>
              <a:rPr lang="en-US" altLang="ko-KR" b="1" dirty="0">
                <a:solidFill>
                  <a:schemeClr val="bg1"/>
                </a:solidFill>
                <a:latin typeface="HY강M" pitchFamily="18" charset="-127"/>
                <a:ea typeface="HY강M" pitchFamily="18" charset="-127"/>
              </a:rPr>
              <a:t>)</a:t>
            </a:r>
            <a:r>
              <a:rPr lang="ko-KR" altLang="en-US" b="1" dirty="0">
                <a:solidFill>
                  <a:schemeClr val="bg1"/>
                </a:solidFill>
                <a:latin typeface="HY강M" pitchFamily="18" charset="-127"/>
                <a:ea typeface="HY강M" pitchFamily="18" charset="-127"/>
              </a:rPr>
              <a:t> 인증</a:t>
            </a:r>
            <a:endParaRPr lang="en-US" altLang="ko-KR" b="1" dirty="0">
              <a:solidFill>
                <a:schemeClr val="bg1"/>
              </a:solidFill>
              <a:latin typeface="HY강M" pitchFamily="18" charset="-127"/>
              <a:ea typeface="HY강M" pitchFamily="18" charset="-127"/>
            </a:endParaRPr>
          </a:p>
          <a:p>
            <a:pPr eaLnBrk="1" hangingPunct="1"/>
            <a:r>
              <a:rPr lang="ko-KR" altLang="en-US" b="1" dirty="0">
                <a:solidFill>
                  <a:schemeClr val="bg1"/>
                </a:solidFill>
                <a:latin typeface="HY강M" pitchFamily="18" charset="-127"/>
                <a:ea typeface="HY강M" pitchFamily="18" charset="-127"/>
              </a:rPr>
              <a:t>▣ </a:t>
            </a:r>
            <a:r>
              <a:rPr lang="en-US" altLang="ko-KR" b="1" dirty="0">
                <a:solidFill>
                  <a:schemeClr val="bg1"/>
                </a:solidFill>
                <a:latin typeface="HY강M" pitchFamily="18" charset="-127"/>
                <a:ea typeface="HY강M" pitchFamily="18" charset="-127"/>
              </a:rPr>
              <a:t>2019.02  IATF 16949  </a:t>
            </a:r>
            <a:r>
              <a:rPr lang="ko-KR" altLang="en-US" b="1" dirty="0">
                <a:solidFill>
                  <a:schemeClr val="bg1"/>
                </a:solidFill>
                <a:latin typeface="HY강M" pitchFamily="18" charset="-127"/>
                <a:ea typeface="HY강M" pitchFamily="18" charset="-127"/>
              </a:rPr>
              <a:t>전환 인증</a:t>
            </a:r>
            <a:endParaRPr lang="en-US" altLang="ko-KR" b="1" dirty="0">
              <a:solidFill>
                <a:schemeClr val="bg1"/>
              </a:solidFill>
              <a:latin typeface="HY강M" pitchFamily="18" charset="-127"/>
              <a:ea typeface="HY강M" pitchFamily="18" charset="-127"/>
            </a:endParaRPr>
          </a:p>
          <a:p>
            <a:pPr eaLnBrk="1" hangingPunct="1"/>
            <a:r>
              <a:rPr lang="ko-KR" altLang="en-US" b="1" dirty="0">
                <a:solidFill>
                  <a:schemeClr val="bg1"/>
                </a:solidFill>
                <a:latin typeface="HY강M" pitchFamily="18" charset="-127"/>
                <a:ea typeface="HY강M" pitchFamily="18" charset="-127"/>
              </a:rPr>
              <a:t>▣ </a:t>
            </a:r>
            <a:r>
              <a:rPr lang="en-US" altLang="ko-KR" b="1" dirty="0">
                <a:solidFill>
                  <a:schemeClr val="bg1"/>
                </a:solidFill>
                <a:latin typeface="HY강M" pitchFamily="18" charset="-127"/>
                <a:ea typeface="HY강M" pitchFamily="18" charset="-127"/>
              </a:rPr>
              <a:t>2017.10. </a:t>
            </a:r>
            <a:r>
              <a:rPr lang="ko-KR" altLang="en-US" b="1" dirty="0">
                <a:solidFill>
                  <a:schemeClr val="bg1"/>
                </a:solidFill>
                <a:latin typeface="HY강M" pitchFamily="18" charset="-127"/>
                <a:ea typeface="HY강M" pitchFamily="18" charset="-127"/>
              </a:rPr>
              <a:t>기술 연구소 설립</a:t>
            </a:r>
            <a:endParaRPr lang="en-US" altLang="ko-KR" b="1" dirty="0">
              <a:solidFill>
                <a:schemeClr val="bg1"/>
              </a:solidFill>
              <a:latin typeface="HY강M" pitchFamily="18" charset="-127"/>
              <a:ea typeface="HY강M" pitchFamily="18" charset="-127"/>
            </a:endParaRPr>
          </a:p>
          <a:p>
            <a:pPr eaLnBrk="1" hangingPunct="1"/>
            <a:r>
              <a:rPr lang="ko-KR" altLang="en-US" b="1" dirty="0">
                <a:solidFill>
                  <a:srgbClr val="FFFF00"/>
                </a:solidFill>
                <a:latin typeface="HY강M" pitchFamily="18" charset="-127"/>
                <a:ea typeface="HY강M" pitchFamily="18" charset="-127"/>
              </a:rPr>
              <a:t>▣ </a:t>
            </a:r>
            <a:r>
              <a:rPr lang="en-US" altLang="ko-KR" b="1" dirty="0">
                <a:solidFill>
                  <a:srgbClr val="FFFF00"/>
                </a:solidFill>
                <a:latin typeface="HY강M" pitchFamily="18" charset="-127"/>
                <a:ea typeface="HY강M" pitchFamily="18" charset="-127"/>
              </a:rPr>
              <a:t>2017.07. </a:t>
            </a:r>
            <a:r>
              <a:rPr lang="ko-KR" altLang="en-US" b="1" dirty="0" err="1">
                <a:solidFill>
                  <a:srgbClr val="FFFF00"/>
                </a:solidFill>
                <a:latin typeface="HY강M" pitchFamily="18" charset="-127"/>
                <a:ea typeface="HY강M" pitchFamily="18" charset="-127"/>
              </a:rPr>
              <a:t>산격동</a:t>
            </a:r>
            <a:r>
              <a:rPr lang="ko-KR" altLang="en-US" b="1" dirty="0">
                <a:solidFill>
                  <a:srgbClr val="FFFF00"/>
                </a:solidFill>
                <a:latin typeface="HY강M" pitchFamily="18" charset="-127"/>
                <a:ea typeface="HY강M" pitchFamily="18" charset="-127"/>
              </a:rPr>
              <a:t> </a:t>
            </a:r>
            <a:r>
              <a:rPr lang="en-US" altLang="ko-KR" b="1" dirty="0">
                <a:solidFill>
                  <a:srgbClr val="FFFF00"/>
                </a:solidFill>
                <a:latin typeface="HY강M" pitchFamily="18" charset="-127"/>
                <a:ea typeface="HY강M" pitchFamily="18" charset="-127"/>
              </a:rPr>
              <a:t>2</a:t>
            </a:r>
            <a:r>
              <a:rPr lang="ko-KR" altLang="en-US" b="1" dirty="0">
                <a:solidFill>
                  <a:srgbClr val="FFFF00"/>
                </a:solidFill>
                <a:latin typeface="HY강M" pitchFamily="18" charset="-127"/>
                <a:ea typeface="HY강M" pitchFamily="18" charset="-127"/>
              </a:rPr>
              <a:t> 공장 설립</a:t>
            </a:r>
            <a:r>
              <a:rPr lang="en-US" altLang="ko-KR" b="1" dirty="0">
                <a:solidFill>
                  <a:srgbClr val="FFFF00"/>
                </a:solidFill>
                <a:latin typeface="HY강M" pitchFamily="18" charset="-127"/>
                <a:ea typeface="HY강M" pitchFamily="18" charset="-127"/>
              </a:rPr>
              <a:t>(</a:t>
            </a:r>
            <a:r>
              <a:rPr lang="ko-KR" altLang="en-US" b="1" dirty="0">
                <a:solidFill>
                  <a:srgbClr val="FFFF00"/>
                </a:solidFill>
                <a:latin typeface="HY강M" pitchFamily="18" charset="-127"/>
                <a:ea typeface="HY강M" pitchFamily="18" charset="-127"/>
              </a:rPr>
              <a:t>가공전용 공장</a:t>
            </a:r>
            <a:r>
              <a:rPr lang="en-US" altLang="ko-KR" b="1" dirty="0">
                <a:solidFill>
                  <a:srgbClr val="FFFF00"/>
                </a:solidFill>
                <a:latin typeface="HY강M" pitchFamily="18" charset="-127"/>
                <a:ea typeface="HY강M" pitchFamily="18" charset="-127"/>
              </a:rPr>
              <a:t>)</a:t>
            </a:r>
          </a:p>
          <a:p>
            <a:pPr eaLnBrk="1" hangingPunct="1"/>
            <a:r>
              <a:rPr lang="ko-KR" altLang="en-US" b="1" dirty="0">
                <a:solidFill>
                  <a:schemeClr val="bg1"/>
                </a:solidFill>
                <a:latin typeface="HY강M" pitchFamily="18" charset="-127"/>
                <a:ea typeface="HY강M" pitchFamily="18" charset="-127"/>
              </a:rPr>
              <a:t>▣ </a:t>
            </a:r>
            <a:r>
              <a:rPr lang="en-US" altLang="ko-KR" b="1" dirty="0">
                <a:solidFill>
                  <a:schemeClr val="bg1"/>
                </a:solidFill>
                <a:latin typeface="HY강M" pitchFamily="18" charset="-127"/>
                <a:ea typeface="HY강M" pitchFamily="18" charset="-127"/>
              </a:rPr>
              <a:t>2014.04. </a:t>
            </a:r>
            <a:r>
              <a:rPr lang="ko-KR" altLang="en-US" b="1" dirty="0">
                <a:solidFill>
                  <a:schemeClr val="bg1"/>
                </a:solidFill>
                <a:latin typeface="HY강M" pitchFamily="18" charset="-127"/>
                <a:ea typeface="HY강M" pitchFamily="18" charset="-127"/>
              </a:rPr>
              <a:t>현대</a:t>
            </a:r>
            <a:r>
              <a:rPr lang="en-US" altLang="ko-KR" b="1" dirty="0">
                <a:solidFill>
                  <a:schemeClr val="bg1"/>
                </a:solidFill>
                <a:latin typeface="HY강M" pitchFamily="18" charset="-127"/>
                <a:ea typeface="HY강M" pitchFamily="18" charset="-127"/>
              </a:rPr>
              <a:t>/</a:t>
            </a:r>
            <a:r>
              <a:rPr lang="ko-KR" altLang="en-US" b="1" dirty="0">
                <a:solidFill>
                  <a:schemeClr val="bg1"/>
                </a:solidFill>
                <a:latin typeface="HY강M" pitchFamily="18" charset="-127"/>
                <a:ea typeface="HY강M" pitchFamily="18" charset="-127"/>
              </a:rPr>
              <a:t>기아 후원 </a:t>
            </a:r>
            <a:r>
              <a:rPr lang="en-US" altLang="ko-KR" b="1" dirty="0">
                <a:solidFill>
                  <a:schemeClr val="bg1"/>
                </a:solidFill>
                <a:latin typeface="HY강M" pitchFamily="18" charset="-127"/>
                <a:ea typeface="HY강M" pitchFamily="18" charset="-127"/>
              </a:rPr>
              <a:t>SQ –MARK  A</a:t>
            </a:r>
            <a:r>
              <a:rPr lang="ko-KR" altLang="en-US" b="1" dirty="0">
                <a:solidFill>
                  <a:schemeClr val="bg1"/>
                </a:solidFill>
                <a:latin typeface="HY강M" pitchFamily="18" charset="-127"/>
                <a:ea typeface="HY강M" pitchFamily="18" charset="-127"/>
              </a:rPr>
              <a:t>등급인증</a:t>
            </a:r>
            <a:endParaRPr lang="en-US" altLang="ko-KR" b="1" dirty="0">
              <a:solidFill>
                <a:schemeClr val="bg1"/>
              </a:solidFill>
              <a:latin typeface="HY강M" pitchFamily="18" charset="-127"/>
              <a:ea typeface="HY강M" pitchFamily="18" charset="-127"/>
            </a:endParaRPr>
          </a:p>
          <a:p>
            <a:pPr eaLnBrk="1" hangingPunct="1"/>
            <a:r>
              <a:rPr lang="ko-KR" altLang="en-US" b="1" dirty="0">
                <a:solidFill>
                  <a:schemeClr val="bg1"/>
                </a:solidFill>
                <a:latin typeface="HY강M" pitchFamily="18" charset="-127"/>
                <a:ea typeface="HY강M" pitchFamily="18" charset="-127"/>
              </a:rPr>
              <a:t>     </a:t>
            </a:r>
            <a:r>
              <a:rPr lang="en-US" altLang="ko-KR" b="1" dirty="0">
                <a:solidFill>
                  <a:schemeClr val="bg1"/>
                </a:solidFill>
                <a:latin typeface="HY강M" pitchFamily="18" charset="-127"/>
                <a:ea typeface="HY강M" pitchFamily="18" charset="-127"/>
              </a:rPr>
              <a:t>(</a:t>
            </a:r>
            <a:r>
              <a:rPr lang="ko-KR" altLang="en-US" b="1" dirty="0">
                <a:solidFill>
                  <a:schemeClr val="bg1"/>
                </a:solidFill>
                <a:latin typeface="HY강M" pitchFamily="18" charset="-127"/>
                <a:ea typeface="HY강M" pitchFamily="18" charset="-127"/>
              </a:rPr>
              <a:t>하드웨어 단조</a:t>
            </a:r>
            <a:r>
              <a:rPr lang="en-US" altLang="ko-KR" b="1" dirty="0">
                <a:solidFill>
                  <a:schemeClr val="bg1"/>
                </a:solidFill>
                <a:latin typeface="HY강M" pitchFamily="18" charset="-127"/>
                <a:ea typeface="HY강M" pitchFamily="18" charset="-127"/>
              </a:rPr>
              <a:t>)</a:t>
            </a:r>
          </a:p>
          <a:p>
            <a:pPr eaLnBrk="1" hangingPunct="1"/>
            <a:r>
              <a:rPr lang="ko-KR" altLang="en-US" b="1" dirty="0">
                <a:solidFill>
                  <a:srgbClr val="FFFF00"/>
                </a:solidFill>
                <a:latin typeface="HY강M" pitchFamily="18" charset="-127"/>
                <a:ea typeface="HY강M" pitchFamily="18" charset="-127"/>
              </a:rPr>
              <a:t>▣ </a:t>
            </a:r>
            <a:r>
              <a:rPr lang="en-US" altLang="ko-KR" b="1" dirty="0">
                <a:solidFill>
                  <a:srgbClr val="FFFF00"/>
                </a:solidFill>
                <a:latin typeface="HY강M" pitchFamily="18" charset="-127"/>
                <a:ea typeface="HY강M" pitchFamily="18" charset="-127"/>
              </a:rPr>
              <a:t>2013.08.   </a:t>
            </a:r>
            <a:r>
              <a:rPr lang="ko-KR" altLang="en-US" b="1" dirty="0" err="1">
                <a:solidFill>
                  <a:srgbClr val="FFFF00"/>
                </a:solidFill>
                <a:latin typeface="HY강M" pitchFamily="18" charset="-127"/>
                <a:ea typeface="HY강M" pitchFamily="18" charset="-127"/>
              </a:rPr>
              <a:t>신사업장</a:t>
            </a:r>
            <a:r>
              <a:rPr lang="ko-KR" altLang="en-US" b="1" dirty="0">
                <a:solidFill>
                  <a:srgbClr val="FFFF00"/>
                </a:solidFill>
                <a:latin typeface="HY강M" pitchFamily="18" charset="-127"/>
                <a:ea typeface="HY강M" pitchFamily="18" charset="-127"/>
              </a:rPr>
              <a:t> </a:t>
            </a:r>
            <a:r>
              <a:rPr lang="ko-KR" altLang="en-US" b="1" dirty="0" err="1">
                <a:solidFill>
                  <a:srgbClr val="FFFF00"/>
                </a:solidFill>
                <a:latin typeface="HY강M" pitchFamily="18" charset="-127"/>
                <a:ea typeface="HY강M" pitchFamily="18" charset="-127"/>
              </a:rPr>
              <a:t>준공및</a:t>
            </a:r>
            <a:r>
              <a:rPr lang="ko-KR" altLang="en-US" b="1" dirty="0">
                <a:solidFill>
                  <a:srgbClr val="FFFF00"/>
                </a:solidFill>
                <a:latin typeface="HY강M" pitchFamily="18" charset="-127"/>
                <a:ea typeface="HY강M" pitchFamily="18" charset="-127"/>
              </a:rPr>
              <a:t> 이전</a:t>
            </a:r>
            <a:endParaRPr lang="en-US" altLang="ko-KR" b="1" dirty="0">
              <a:solidFill>
                <a:srgbClr val="FFFF00"/>
              </a:solidFill>
              <a:latin typeface="HY강M" pitchFamily="18" charset="-127"/>
              <a:ea typeface="HY강M" pitchFamily="18" charset="-127"/>
            </a:endParaRPr>
          </a:p>
          <a:p>
            <a:pPr eaLnBrk="1" hangingPunct="1"/>
            <a:r>
              <a:rPr lang="en-US" altLang="ko-KR" b="1" dirty="0">
                <a:solidFill>
                  <a:srgbClr val="FFFF00"/>
                </a:solidFill>
                <a:latin typeface="HY강M" pitchFamily="18" charset="-127"/>
                <a:ea typeface="HY강M" pitchFamily="18" charset="-127"/>
              </a:rPr>
              <a:t>     - </a:t>
            </a:r>
            <a:r>
              <a:rPr lang="ko-KR" altLang="en-US" b="1" dirty="0">
                <a:solidFill>
                  <a:srgbClr val="FFFF00"/>
                </a:solidFill>
                <a:latin typeface="HY강M" pitchFamily="18" charset="-127"/>
                <a:ea typeface="HY강M" pitchFamily="18" charset="-127"/>
              </a:rPr>
              <a:t>대구시 북구 </a:t>
            </a:r>
            <a:r>
              <a:rPr lang="ko-KR" altLang="en-US" b="1" dirty="0" err="1">
                <a:solidFill>
                  <a:srgbClr val="FFFF00"/>
                </a:solidFill>
                <a:latin typeface="HY강M" pitchFamily="18" charset="-127"/>
                <a:ea typeface="HY강M" pitchFamily="18" charset="-127"/>
              </a:rPr>
              <a:t>검단동</a:t>
            </a:r>
            <a:endParaRPr lang="en-US" altLang="ko-KR" b="1" dirty="0">
              <a:solidFill>
                <a:srgbClr val="FFFF00"/>
              </a:solidFill>
              <a:latin typeface="HY강M" pitchFamily="18" charset="-127"/>
              <a:ea typeface="HY강M" pitchFamily="18" charset="-127"/>
            </a:endParaRPr>
          </a:p>
          <a:p>
            <a:pPr eaLnBrk="1" hangingPunct="1"/>
            <a:r>
              <a:rPr lang="en-US" altLang="ko-KR" b="1" dirty="0">
                <a:solidFill>
                  <a:schemeClr val="bg1"/>
                </a:solidFill>
                <a:latin typeface="HY강M" pitchFamily="18" charset="-127"/>
                <a:ea typeface="HY강M" pitchFamily="18" charset="-127"/>
              </a:rPr>
              <a:t>    (6</a:t>
            </a:r>
            <a:r>
              <a:rPr lang="ko-KR" altLang="en-US" b="1" dirty="0">
                <a:solidFill>
                  <a:schemeClr val="bg1"/>
                </a:solidFill>
                <a:latin typeface="HY강M" pitchFamily="18" charset="-127"/>
                <a:ea typeface="HY강M" pitchFamily="18" charset="-127"/>
              </a:rPr>
              <a:t>단 </a:t>
            </a:r>
            <a:r>
              <a:rPr lang="en-US" altLang="ko-KR" b="1" dirty="0">
                <a:solidFill>
                  <a:schemeClr val="bg1"/>
                </a:solidFill>
                <a:latin typeface="HY강M" pitchFamily="18" charset="-127"/>
                <a:ea typeface="HY강M" pitchFamily="18" charset="-127"/>
              </a:rPr>
              <a:t>PART  FOMER</a:t>
            </a:r>
            <a:r>
              <a:rPr lang="ko-KR" altLang="en-US" b="1" dirty="0">
                <a:solidFill>
                  <a:schemeClr val="bg1"/>
                </a:solidFill>
                <a:latin typeface="HY강M" pitchFamily="18" charset="-127"/>
                <a:ea typeface="HY강M" pitchFamily="18" charset="-127"/>
              </a:rPr>
              <a:t>도입</a:t>
            </a:r>
            <a:r>
              <a:rPr lang="en-US" altLang="ko-KR" b="1" dirty="0">
                <a:solidFill>
                  <a:schemeClr val="bg1"/>
                </a:solidFill>
                <a:latin typeface="HY강M" pitchFamily="18" charset="-127"/>
                <a:ea typeface="HY강M" pitchFamily="18" charset="-127"/>
              </a:rPr>
              <a:t>/ERP </a:t>
            </a:r>
            <a:r>
              <a:rPr lang="ko-KR" altLang="en-US" b="1" dirty="0">
                <a:solidFill>
                  <a:schemeClr val="bg1"/>
                </a:solidFill>
                <a:latin typeface="HY강M" pitchFamily="18" charset="-127"/>
                <a:ea typeface="HY강M" pitchFamily="18" charset="-127"/>
              </a:rPr>
              <a:t>시스템 도입</a:t>
            </a:r>
            <a:r>
              <a:rPr lang="en-US" altLang="ko-KR" b="1" dirty="0">
                <a:solidFill>
                  <a:schemeClr val="bg1"/>
                </a:solidFill>
                <a:latin typeface="HY강M" pitchFamily="18" charset="-127"/>
                <a:ea typeface="HY강M" pitchFamily="18" charset="-127"/>
              </a:rPr>
              <a:t>)</a:t>
            </a:r>
          </a:p>
          <a:p>
            <a:pPr eaLnBrk="1" hangingPunct="1"/>
            <a:r>
              <a:rPr lang="ko-KR" altLang="en-US" b="1" dirty="0">
                <a:solidFill>
                  <a:schemeClr val="bg1"/>
                </a:solidFill>
                <a:latin typeface="HY강M" pitchFamily="18" charset="-127"/>
                <a:ea typeface="HY강M" pitchFamily="18" charset="-127"/>
              </a:rPr>
              <a:t>▣ </a:t>
            </a:r>
            <a:r>
              <a:rPr lang="en-US" altLang="ko-KR" b="1" dirty="0">
                <a:solidFill>
                  <a:schemeClr val="bg1"/>
                </a:solidFill>
                <a:latin typeface="HY강M" pitchFamily="18" charset="-127"/>
                <a:ea typeface="HY강M" pitchFamily="18" charset="-127"/>
              </a:rPr>
              <a:t>2013.05.  TERMINAL ASM  HMC/KMC </a:t>
            </a:r>
            <a:r>
              <a:rPr lang="ko-KR" altLang="en-US" b="1" dirty="0">
                <a:solidFill>
                  <a:schemeClr val="bg1"/>
                </a:solidFill>
                <a:latin typeface="HY강M" pitchFamily="18" charset="-127"/>
                <a:ea typeface="HY강M" pitchFamily="18" charset="-127"/>
              </a:rPr>
              <a:t>적용</a:t>
            </a:r>
            <a:endParaRPr lang="en-US" altLang="ko-KR" b="1" dirty="0">
              <a:solidFill>
                <a:schemeClr val="bg1"/>
              </a:solidFill>
              <a:latin typeface="HY강M" pitchFamily="18" charset="-127"/>
              <a:ea typeface="HY강M" pitchFamily="18" charset="-127"/>
            </a:endParaRPr>
          </a:p>
          <a:p>
            <a:pPr eaLnBrk="1" hangingPunct="1"/>
            <a:r>
              <a:rPr lang="en-US" altLang="ko-KR" b="1" dirty="0">
                <a:solidFill>
                  <a:schemeClr val="bg1"/>
                </a:solidFill>
                <a:latin typeface="HY강M" pitchFamily="18" charset="-127"/>
                <a:ea typeface="HY강M" pitchFamily="18" charset="-127"/>
              </a:rPr>
              <a:t>     - Theta </a:t>
            </a:r>
            <a:r>
              <a:rPr lang="ko-KR" altLang="en-US" b="1" dirty="0">
                <a:solidFill>
                  <a:schemeClr val="bg1"/>
                </a:solidFill>
                <a:latin typeface="HY강M" pitchFamily="18" charset="-127"/>
                <a:ea typeface="HY강M" pitchFamily="18" charset="-127"/>
              </a:rPr>
              <a:t>적용</a:t>
            </a:r>
            <a:endParaRPr lang="en-US" altLang="ko-KR" b="1" dirty="0">
              <a:solidFill>
                <a:schemeClr val="bg1"/>
              </a:solidFill>
              <a:latin typeface="HY강M" pitchFamily="18" charset="-127"/>
              <a:ea typeface="HY강M" pitchFamily="18" charset="-127"/>
            </a:endParaRPr>
          </a:p>
          <a:p>
            <a:pPr eaLnBrk="1" hangingPunct="1"/>
            <a:r>
              <a:rPr lang="ko-KR" altLang="en-US" b="1" dirty="0">
                <a:solidFill>
                  <a:schemeClr val="bg1"/>
                </a:solidFill>
                <a:latin typeface="HY강M" pitchFamily="18" charset="-127"/>
                <a:ea typeface="HY강M" pitchFamily="18" charset="-127"/>
              </a:rPr>
              <a:t>▣ </a:t>
            </a:r>
            <a:r>
              <a:rPr lang="en-US" altLang="ko-KR" b="1" dirty="0">
                <a:solidFill>
                  <a:schemeClr val="bg1"/>
                </a:solidFill>
                <a:latin typeface="HY강M" pitchFamily="18" charset="-127"/>
                <a:ea typeface="HY강M" pitchFamily="18" charset="-127"/>
              </a:rPr>
              <a:t>2013.01.02  </a:t>
            </a:r>
            <a:r>
              <a:rPr lang="ko-KR" altLang="en-US" b="1" dirty="0">
                <a:solidFill>
                  <a:schemeClr val="bg1"/>
                </a:solidFill>
                <a:latin typeface="HY강M" pitchFamily="18" charset="-127"/>
                <a:ea typeface="HY강M" pitchFamily="18" charset="-127"/>
              </a:rPr>
              <a:t>법인전환</a:t>
            </a:r>
            <a:r>
              <a:rPr lang="en-US" altLang="ko-KR" b="1" dirty="0">
                <a:solidFill>
                  <a:schemeClr val="bg1"/>
                </a:solidFill>
                <a:latin typeface="HY강M" pitchFamily="18" charset="-127"/>
                <a:ea typeface="HY강M" pitchFamily="18" charset="-127"/>
              </a:rPr>
              <a:t>(</a:t>
            </a:r>
            <a:r>
              <a:rPr lang="ko-KR" altLang="en-US" b="1" dirty="0">
                <a:solidFill>
                  <a:schemeClr val="bg1"/>
                </a:solidFill>
                <a:latin typeface="HY강M" pitchFamily="18" charset="-127"/>
                <a:ea typeface="HY강M" pitchFamily="18" charset="-127"/>
              </a:rPr>
              <a:t>주식회사 </a:t>
            </a:r>
            <a:r>
              <a:rPr lang="ko-KR" altLang="en-US" b="1" dirty="0" err="1">
                <a:solidFill>
                  <a:schemeClr val="bg1"/>
                </a:solidFill>
                <a:latin typeface="HY강M" pitchFamily="18" charset="-127"/>
                <a:ea typeface="HY강M" pitchFamily="18" charset="-127"/>
              </a:rPr>
              <a:t>명신정공</a:t>
            </a:r>
            <a:r>
              <a:rPr lang="en-US" altLang="ko-KR" b="1" dirty="0">
                <a:solidFill>
                  <a:schemeClr val="bg1"/>
                </a:solidFill>
                <a:latin typeface="HY강M" pitchFamily="18" charset="-127"/>
                <a:ea typeface="HY강M" pitchFamily="18" charset="-127"/>
              </a:rPr>
              <a:t>)</a:t>
            </a:r>
          </a:p>
          <a:p>
            <a:pPr eaLnBrk="1" hangingPunct="1"/>
            <a:r>
              <a:rPr lang="ko-KR" altLang="en-US" b="1" dirty="0">
                <a:solidFill>
                  <a:schemeClr val="bg1"/>
                </a:solidFill>
                <a:latin typeface="HY강M" pitchFamily="18" charset="-127"/>
                <a:ea typeface="HY강M" pitchFamily="18" charset="-127"/>
              </a:rPr>
              <a:t>▣ </a:t>
            </a:r>
            <a:r>
              <a:rPr lang="en-US" altLang="ko-KR" b="1" dirty="0">
                <a:solidFill>
                  <a:schemeClr val="bg1"/>
                </a:solidFill>
                <a:latin typeface="HY강M" pitchFamily="18" charset="-127"/>
                <a:ea typeface="HY강M" pitchFamily="18" charset="-127"/>
              </a:rPr>
              <a:t>2012.08. </a:t>
            </a:r>
            <a:r>
              <a:rPr lang="ko-KR" altLang="en-US" b="1" dirty="0" err="1">
                <a:solidFill>
                  <a:schemeClr val="bg1"/>
                </a:solidFill>
                <a:latin typeface="HY강M" pitchFamily="18" charset="-127"/>
                <a:ea typeface="HY강M" pitchFamily="18" charset="-127"/>
              </a:rPr>
              <a:t>발레오전장시스템</a:t>
            </a:r>
            <a:r>
              <a:rPr lang="ko-KR" altLang="en-US" b="1" dirty="0">
                <a:solidFill>
                  <a:schemeClr val="bg1"/>
                </a:solidFill>
                <a:latin typeface="HY강M" pitchFamily="18" charset="-127"/>
                <a:ea typeface="HY강M" pitchFamily="18" charset="-127"/>
              </a:rPr>
              <a:t> 거래 시작</a:t>
            </a:r>
            <a:endParaRPr lang="en-US" altLang="ko-KR" b="1" dirty="0">
              <a:solidFill>
                <a:schemeClr val="bg1"/>
              </a:solidFill>
              <a:latin typeface="HY강M" pitchFamily="18" charset="-127"/>
              <a:ea typeface="HY강M" pitchFamily="18" charset="-127"/>
            </a:endParaRPr>
          </a:p>
          <a:p>
            <a:pPr eaLnBrk="1" hangingPunct="1"/>
            <a:r>
              <a:rPr lang="ko-KR" altLang="en-US" b="1" dirty="0">
                <a:solidFill>
                  <a:schemeClr val="bg1"/>
                </a:solidFill>
                <a:latin typeface="HY강M" pitchFamily="18" charset="-127"/>
                <a:ea typeface="HY강M" pitchFamily="18" charset="-127"/>
              </a:rPr>
              <a:t>▣ </a:t>
            </a:r>
            <a:r>
              <a:rPr lang="en-US" altLang="ko-KR" b="1" dirty="0">
                <a:solidFill>
                  <a:schemeClr val="bg1"/>
                </a:solidFill>
                <a:latin typeface="HY강M" pitchFamily="18" charset="-127"/>
                <a:ea typeface="HY강M" pitchFamily="18" charset="-127"/>
              </a:rPr>
              <a:t>2011.06. TERMINAL ASM </a:t>
            </a:r>
            <a:r>
              <a:rPr lang="ko-KR" altLang="en-US" b="1" dirty="0">
                <a:solidFill>
                  <a:schemeClr val="bg1"/>
                </a:solidFill>
                <a:latin typeface="HY강M" pitchFamily="18" charset="-127"/>
                <a:ea typeface="HY강M" pitchFamily="18" charset="-127"/>
              </a:rPr>
              <a:t>특허출원</a:t>
            </a:r>
            <a:endParaRPr lang="en-US" altLang="ko-KR" b="1" dirty="0">
              <a:solidFill>
                <a:schemeClr val="bg1"/>
              </a:solidFill>
              <a:latin typeface="HY강M" pitchFamily="18" charset="-127"/>
              <a:ea typeface="HY강M" pitchFamily="18" charset="-127"/>
            </a:endParaRPr>
          </a:p>
          <a:p>
            <a:pPr eaLnBrk="1" hangingPunct="1"/>
            <a:r>
              <a:rPr lang="ko-KR" altLang="en-US" b="1" dirty="0">
                <a:solidFill>
                  <a:schemeClr val="bg1"/>
                </a:solidFill>
                <a:latin typeface="HY강M" pitchFamily="18" charset="-127"/>
                <a:ea typeface="HY강M" pitchFamily="18" charset="-127"/>
              </a:rPr>
              <a:t>▣ </a:t>
            </a:r>
            <a:r>
              <a:rPr lang="en-US" altLang="ko-KR" b="1" dirty="0">
                <a:solidFill>
                  <a:schemeClr val="bg1"/>
                </a:solidFill>
                <a:latin typeface="HY강M" pitchFamily="18" charset="-127"/>
                <a:ea typeface="HY강M" pitchFamily="18" charset="-127"/>
              </a:rPr>
              <a:t>2010.06 .  TERMINAL ASM  GM  Model  </a:t>
            </a:r>
            <a:r>
              <a:rPr lang="ko-KR" altLang="en-US" b="1" dirty="0">
                <a:solidFill>
                  <a:schemeClr val="bg1"/>
                </a:solidFill>
                <a:latin typeface="HY강M" pitchFamily="18" charset="-127"/>
                <a:ea typeface="HY강M" pitchFamily="18" charset="-127"/>
              </a:rPr>
              <a:t>최초적용</a:t>
            </a:r>
            <a:r>
              <a:rPr lang="en-US" altLang="ko-KR" b="1" dirty="0">
                <a:solidFill>
                  <a:schemeClr val="bg1"/>
                </a:solidFill>
                <a:latin typeface="HY강M" pitchFamily="18" charset="-127"/>
                <a:ea typeface="HY강M" pitchFamily="18" charset="-127"/>
              </a:rPr>
              <a:t> </a:t>
            </a:r>
          </a:p>
          <a:p>
            <a:pPr eaLnBrk="1" hangingPunct="1"/>
            <a:r>
              <a:rPr lang="ko-KR" altLang="en-US" b="1" dirty="0">
                <a:solidFill>
                  <a:schemeClr val="bg1"/>
                </a:solidFill>
                <a:latin typeface="HY강M" pitchFamily="18" charset="-127"/>
                <a:ea typeface="HY강M" pitchFamily="18" charset="-127"/>
              </a:rPr>
              <a:t>▣ </a:t>
            </a:r>
            <a:r>
              <a:rPr lang="en-US" altLang="ko-KR" b="1" dirty="0">
                <a:solidFill>
                  <a:schemeClr val="bg1"/>
                </a:solidFill>
                <a:latin typeface="HY강M" pitchFamily="18" charset="-127"/>
                <a:ea typeface="HY강M" pitchFamily="18" charset="-127"/>
              </a:rPr>
              <a:t>2010. 05 MATHREAD</a:t>
            </a:r>
            <a:r>
              <a:rPr lang="ko-KR" altLang="en-US" b="1" dirty="0">
                <a:solidFill>
                  <a:schemeClr val="bg1"/>
                </a:solidFill>
                <a:latin typeface="HY강M" pitchFamily="18" charset="-127"/>
                <a:ea typeface="HY강M" pitchFamily="18" charset="-127"/>
              </a:rPr>
              <a:t>사 </a:t>
            </a:r>
            <a:r>
              <a:rPr lang="en-US" altLang="ko-KR" b="1" dirty="0">
                <a:solidFill>
                  <a:schemeClr val="bg1"/>
                </a:solidFill>
                <a:latin typeface="HY강M" pitchFamily="18" charset="-127"/>
                <a:ea typeface="HY강M" pitchFamily="18" charset="-127"/>
              </a:rPr>
              <a:t>LICENSE </a:t>
            </a:r>
            <a:r>
              <a:rPr lang="ko-KR" altLang="en-US" b="1" dirty="0">
                <a:solidFill>
                  <a:schemeClr val="bg1"/>
                </a:solidFill>
                <a:latin typeface="HY강M" pitchFamily="18" charset="-127"/>
                <a:ea typeface="HY강M" pitchFamily="18" charset="-127"/>
              </a:rPr>
              <a:t>취득</a:t>
            </a:r>
            <a:endParaRPr lang="en-US" altLang="ko-KR" b="1" dirty="0">
              <a:solidFill>
                <a:schemeClr val="bg1"/>
              </a:solidFill>
              <a:latin typeface="HY강M" pitchFamily="18" charset="-127"/>
              <a:ea typeface="HY강M" pitchFamily="18" charset="-127"/>
            </a:endParaRPr>
          </a:p>
          <a:p>
            <a:pPr eaLnBrk="1" hangingPunct="1"/>
            <a:r>
              <a:rPr lang="ko-KR" altLang="en-US" b="1" dirty="0">
                <a:solidFill>
                  <a:srgbClr val="FFFF00"/>
                </a:solidFill>
                <a:latin typeface="HY강M" pitchFamily="18" charset="-127"/>
                <a:ea typeface="HY강M" pitchFamily="18" charset="-127"/>
              </a:rPr>
              <a:t>▣ </a:t>
            </a:r>
            <a:r>
              <a:rPr lang="en-US" altLang="ko-KR" b="1" dirty="0">
                <a:solidFill>
                  <a:srgbClr val="FFFF00"/>
                </a:solidFill>
                <a:latin typeface="HY강M" pitchFamily="18" charset="-127"/>
                <a:ea typeface="HY강M" pitchFamily="18" charset="-127"/>
              </a:rPr>
              <a:t>2007.  </a:t>
            </a:r>
            <a:r>
              <a:rPr lang="ko-KR" altLang="en-US" b="1" dirty="0">
                <a:solidFill>
                  <a:srgbClr val="FFFF00"/>
                </a:solidFill>
                <a:latin typeface="HY강M" pitchFamily="18" charset="-127"/>
                <a:ea typeface="HY강M" pitchFamily="18" charset="-127"/>
              </a:rPr>
              <a:t>현대</a:t>
            </a:r>
            <a:r>
              <a:rPr lang="en-US" altLang="ko-KR" b="1" dirty="0">
                <a:solidFill>
                  <a:srgbClr val="FFFF00"/>
                </a:solidFill>
                <a:latin typeface="HY강M" pitchFamily="18" charset="-127"/>
                <a:ea typeface="HY강M" pitchFamily="18" charset="-127"/>
              </a:rPr>
              <a:t>/</a:t>
            </a:r>
            <a:r>
              <a:rPr lang="ko-KR" altLang="en-US" b="1" dirty="0">
                <a:solidFill>
                  <a:srgbClr val="FFFF00"/>
                </a:solidFill>
                <a:latin typeface="HY강M" pitchFamily="18" charset="-127"/>
                <a:ea typeface="HY강M" pitchFamily="18" charset="-127"/>
              </a:rPr>
              <a:t>기아 후원 </a:t>
            </a:r>
            <a:r>
              <a:rPr lang="en-US" altLang="ko-KR" b="1" dirty="0">
                <a:solidFill>
                  <a:srgbClr val="FFFF00"/>
                </a:solidFill>
                <a:latin typeface="HY강M" pitchFamily="18" charset="-127"/>
                <a:ea typeface="HY강M" pitchFamily="18" charset="-127"/>
              </a:rPr>
              <a:t>SQ –MARK </a:t>
            </a:r>
            <a:r>
              <a:rPr lang="ko-KR" altLang="en-US" b="1" dirty="0">
                <a:solidFill>
                  <a:srgbClr val="FFFF00"/>
                </a:solidFill>
                <a:latin typeface="HY강M" pitchFamily="18" charset="-127"/>
                <a:ea typeface="HY강M" pitchFamily="18" charset="-127"/>
              </a:rPr>
              <a:t>인증</a:t>
            </a:r>
            <a:r>
              <a:rPr lang="en-US" altLang="ko-KR" b="1" dirty="0">
                <a:solidFill>
                  <a:srgbClr val="FFFF00"/>
                </a:solidFill>
                <a:latin typeface="HY강M" pitchFamily="18" charset="-127"/>
                <a:ea typeface="HY강M" pitchFamily="18" charset="-127"/>
              </a:rPr>
              <a:t>(</a:t>
            </a:r>
            <a:r>
              <a:rPr lang="ko-KR" altLang="en-US" b="1" dirty="0" err="1">
                <a:solidFill>
                  <a:srgbClr val="FFFF00"/>
                </a:solidFill>
                <a:latin typeface="HY강M" pitchFamily="18" charset="-127"/>
                <a:ea typeface="HY강M" pitchFamily="18" charset="-127"/>
              </a:rPr>
              <a:t>주단조</a:t>
            </a:r>
            <a:r>
              <a:rPr lang="en-US" altLang="ko-KR" b="1" dirty="0">
                <a:solidFill>
                  <a:srgbClr val="FFFF00"/>
                </a:solidFill>
                <a:latin typeface="HY강M" pitchFamily="18" charset="-127"/>
                <a:ea typeface="HY강M" pitchFamily="18" charset="-127"/>
              </a:rPr>
              <a:t>)</a:t>
            </a:r>
          </a:p>
          <a:p>
            <a:pPr eaLnBrk="1" hangingPunct="1"/>
            <a:r>
              <a:rPr lang="ko-KR" altLang="en-US" b="1" dirty="0">
                <a:solidFill>
                  <a:schemeClr val="bg1"/>
                </a:solidFill>
                <a:latin typeface="HY강M" pitchFamily="18" charset="-127"/>
                <a:ea typeface="HY강M" pitchFamily="18" charset="-127"/>
              </a:rPr>
              <a:t>▣ </a:t>
            </a:r>
            <a:r>
              <a:rPr lang="en-US" altLang="ko-KR" b="1" dirty="0">
                <a:solidFill>
                  <a:schemeClr val="bg1"/>
                </a:solidFill>
                <a:latin typeface="HY강M" pitchFamily="18" charset="-127"/>
                <a:ea typeface="HY강M" pitchFamily="18" charset="-127"/>
              </a:rPr>
              <a:t>2007.06.   TS16949 </a:t>
            </a:r>
            <a:r>
              <a:rPr lang="ko-KR" altLang="en-US" b="1" dirty="0">
                <a:solidFill>
                  <a:schemeClr val="bg1"/>
                </a:solidFill>
                <a:latin typeface="HY강M" pitchFamily="18" charset="-127"/>
                <a:ea typeface="HY강M" pitchFamily="18" charset="-127"/>
              </a:rPr>
              <a:t>인증</a:t>
            </a:r>
            <a:endParaRPr lang="en-US" altLang="ko-KR" b="1" dirty="0">
              <a:solidFill>
                <a:schemeClr val="bg1"/>
              </a:solidFill>
              <a:latin typeface="HY강M" pitchFamily="18" charset="-127"/>
              <a:ea typeface="HY강M" pitchFamily="18" charset="-127"/>
            </a:endParaRPr>
          </a:p>
          <a:p>
            <a:pPr eaLnBrk="1" hangingPunct="1"/>
            <a:r>
              <a:rPr lang="ko-KR" altLang="en-US" b="1" dirty="0">
                <a:solidFill>
                  <a:srgbClr val="FFFF00"/>
                </a:solidFill>
                <a:latin typeface="HY강M" pitchFamily="18" charset="-127"/>
                <a:ea typeface="HY강M" pitchFamily="18" charset="-127"/>
              </a:rPr>
              <a:t>▣ </a:t>
            </a:r>
            <a:r>
              <a:rPr lang="en-US" altLang="ko-KR" b="1" dirty="0">
                <a:solidFill>
                  <a:srgbClr val="FFFF00"/>
                </a:solidFill>
                <a:latin typeface="HY강M" pitchFamily="18" charset="-127"/>
                <a:ea typeface="HY강M" pitchFamily="18" charset="-127"/>
              </a:rPr>
              <a:t>1998.03.  </a:t>
            </a:r>
            <a:r>
              <a:rPr lang="ko-KR" altLang="en-US" b="1" dirty="0" err="1">
                <a:solidFill>
                  <a:srgbClr val="FFFF00"/>
                </a:solidFill>
                <a:latin typeface="HY강M" pitchFamily="18" charset="-127"/>
                <a:ea typeface="HY강M" pitchFamily="18" charset="-127"/>
              </a:rPr>
              <a:t>보그워너</a:t>
            </a:r>
            <a:r>
              <a:rPr lang="en-US" altLang="ko-KR" b="1" dirty="0">
                <a:solidFill>
                  <a:srgbClr val="FFFF00"/>
                </a:solidFill>
                <a:latin typeface="HY강M" pitchFamily="18" charset="-127"/>
                <a:ea typeface="HY강M" pitchFamily="18" charset="-127"/>
              </a:rPr>
              <a:t>PDS </a:t>
            </a:r>
            <a:r>
              <a:rPr lang="ko-KR" altLang="en-US" b="1" dirty="0">
                <a:solidFill>
                  <a:srgbClr val="FFFF00"/>
                </a:solidFill>
                <a:latin typeface="HY강M" pitchFamily="18" charset="-127"/>
                <a:ea typeface="HY강M" pitchFamily="18" charset="-127"/>
              </a:rPr>
              <a:t>창녕 </a:t>
            </a:r>
            <a:r>
              <a:rPr lang="ko-KR" altLang="en-US" b="1" dirty="0" err="1">
                <a:solidFill>
                  <a:srgbClr val="FFFF00"/>
                </a:solidFill>
                <a:latin typeface="HY강M" pitchFamily="18" charset="-127"/>
                <a:ea typeface="HY강M" pitchFamily="18" charset="-127"/>
              </a:rPr>
              <a:t>협력사</a:t>
            </a:r>
            <a:r>
              <a:rPr lang="ko-KR" altLang="en-US" b="1" dirty="0">
                <a:solidFill>
                  <a:srgbClr val="FFFF00"/>
                </a:solidFill>
                <a:latin typeface="HY강M" pitchFamily="18" charset="-127"/>
                <a:ea typeface="HY강M" pitchFamily="18" charset="-127"/>
              </a:rPr>
              <a:t> 등록</a:t>
            </a:r>
            <a:endParaRPr lang="en-US" altLang="ko-KR" b="1" dirty="0">
              <a:solidFill>
                <a:srgbClr val="FFFF00"/>
              </a:solidFill>
              <a:latin typeface="HY강M" pitchFamily="18" charset="-127"/>
              <a:ea typeface="HY강M" pitchFamily="18" charset="-127"/>
            </a:endParaRPr>
          </a:p>
          <a:p>
            <a:pPr eaLnBrk="1" hangingPunct="1"/>
            <a:r>
              <a:rPr lang="en-US" altLang="ko-KR" b="1" dirty="0">
                <a:solidFill>
                  <a:srgbClr val="FFFF00"/>
                </a:solidFill>
                <a:latin typeface="HY강M" pitchFamily="18" charset="-127"/>
                <a:ea typeface="HY강M" pitchFamily="18" charset="-127"/>
              </a:rPr>
              <a:t>     - </a:t>
            </a:r>
            <a:r>
              <a:rPr lang="ko-KR" altLang="en-US" b="1" dirty="0" err="1">
                <a:solidFill>
                  <a:srgbClr val="FFFF00"/>
                </a:solidFill>
                <a:latin typeface="HY강M" pitchFamily="18" charset="-127"/>
                <a:ea typeface="HY강M" pitchFamily="18" charset="-127"/>
              </a:rPr>
              <a:t>스타트</a:t>
            </a:r>
            <a:r>
              <a:rPr lang="ko-KR" altLang="en-US" b="1" dirty="0">
                <a:solidFill>
                  <a:srgbClr val="FFFF00"/>
                </a:solidFill>
                <a:latin typeface="HY강M" pitchFamily="18" charset="-127"/>
                <a:ea typeface="HY강M" pitchFamily="18" charset="-127"/>
              </a:rPr>
              <a:t> 모터 부품 생산</a:t>
            </a:r>
            <a:endParaRPr lang="en-US" altLang="ko-KR" b="1" dirty="0">
              <a:solidFill>
                <a:srgbClr val="FFFF00"/>
              </a:solidFill>
              <a:latin typeface="HY강M" pitchFamily="18" charset="-127"/>
              <a:ea typeface="HY강M" pitchFamily="18" charset="-127"/>
            </a:endParaRPr>
          </a:p>
          <a:p>
            <a:pPr eaLnBrk="1" hangingPunct="1"/>
            <a:r>
              <a:rPr lang="ko-KR" altLang="en-US" b="1" dirty="0">
                <a:solidFill>
                  <a:schemeClr val="bg1"/>
                </a:solidFill>
                <a:latin typeface="HY강M" pitchFamily="18" charset="-127"/>
                <a:ea typeface="HY강M" pitchFamily="18" charset="-127"/>
              </a:rPr>
              <a:t>▣ </a:t>
            </a:r>
            <a:r>
              <a:rPr lang="en-US" altLang="ko-KR" b="1" dirty="0">
                <a:solidFill>
                  <a:schemeClr val="bg1"/>
                </a:solidFill>
                <a:latin typeface="HY강M" pitchFamily="18" charset="-127"/>
                <a:ea typeface="HY강M" pitchFamily="18" charset="-127"/>
              </a:rPr>
              <a:t>1992.04.  </a:t>
            </a:r>
            <a:r>
              <a:rPr lang="ko-KR" altLang="en-US" b="1" dirty="0" err="1">
                <a:solidFill>
                  <a:schemeClr val="bg1"/>
                </a:solidFill>
                <a:latin typeface="HY강M" pitchFamily="18" charset="-127"/>
                <a:ea typeface="HY강M" pitchFamily="18" charset="-127"/>
              </a:rPr>
              <a:t>이래에이엠에스</a:t>
            </a:r>
            <a:r>
              <a:rPr lang="ko-KR" altLang="en-US" b="1" dirty="0">
                <a:solidFill>
                  <a:schemeClr val="bg1"/>
                </a:solidFill>
                <a:latin typeface="HY강M" pitchFamily="18" charset="-127"/>
                <a:ea typeface="HY강M" pitchFamily="18" charset="-127"/>
              </a:rPr>
              <a:t> 협력사 등록</a:t>
            </a:r>
            <a:endParaRPr lang="en-US" altLang="ko-KR" b="1" dirty="0">
              <a:solidFill>
                <a:schemeClr val="bg1"/>
              </a:solidFill>
              <a:latin typeface="HY강M" pitchFamily="18" charset="-127"/>
              <a:ea typeface="HY강M" pitchFamily="18" charset="-127"/>
            </a:endParaRPr>
          </a:p>
          <a:p>
            <a:pPr eaLnBrk="1" hangingPunct="1"/>
            <a:r>
              <a:rPr lang="en-US" altLang="ko-KR" b="1" dirty="0">
                <a:solidFill>
                  <a:schemeClr val="bg1"/>
                </a:solidFill>
                <a:latin typeface="HY강M" pitchFamily="18" charset="-127"/>
                <a:ea typeface="HY강M" pitchFamily="18" charset="-127"/>
              </a:rPr>
              <a:t>     - </a:t>
            </a:r>
            <a:r>
              <a:rPr lang="ko-KR" altLang="en-US" b="1" dirty="0">
                <a:solidFill>
                  <a:schemeClr val="bg1"/>
                </a:solidFill>
                <a:latin typeface="HY강M" pitchFamily="18" charset="-127"/>
                <a:ea typeface="HY강M" pitchFamily="18" charset="-127"/>
              </a:rPr>
              <a:t>전장</a:t>
            </a:r>
            <a:r>
              <a:rPr lang="en-US" altLang="ko-KR" b="1" dirty="0">
                <a:solidFill>
                  <a:schemeClr val="bg1"/>
                </a:solidFill>
                <a:latin typeface="HY강M" pitchFamily="18" charset="-127"/>
                <a:ea typeface="HY강M" pitchFamily="18" charset="-127"/>
              </a:rPr>
              <a:t>,</a:t>
            </a:r>
            <a:r>
              <a:rPr lang="ko-KR" altLang="en-US" b="1" dirty="0">
                <a:solidFill>
                  <a:schemeClr val="bg1"/>
                </a:solidFill>
                <a:latin typeface="HY강M" pitchFamily="18" charset="-127"/>
                <a:ea typeface="HY강M" pitchFamily="18" charset="-127"/>
              </a:rPr>
              <a:t>공조</a:t>
            </a:r>
            <a:r>
              <a:rPr lang="en-US" altLang="ko-KR" b="1" dirty="0">
                <a:solidFill>
                  <a:schemeClr val="bg1"/>
                </a:solidFill>
                <a:latin typeface="HY강M" pitchFamily="18" charset="-127"/>
                <a:ea typeface="HY강M" pitchFamily="18" charset="-127"/>
              </a:rPr>
              <a:t>,</a:t>
            </a:r>
            <a:r>
              <a:rPr lang="ko-KR" altLang="en-US" b="1" dirty="0">
                <a:solidFill>
                  <a:schemeClr val="bg1"/>
                </a:solidFill>
                <a:latin typeface="HY강M" pitchFamily="18" charset="-127"/>
                <a:ea typeface="HY강M" pitchFamily="18" charset="-127"/>
              </a:rPr>
              <a:t>압축 공장 거래시작</a:t>
            </a:r>
            <a:endParaRPr lang="en-US" altLang="ko-KR" b="1" dirty="0">
              <a:solidFill>
                <a:schemeClr val="bg1"/>
              </a:solidFill>
              <a:latin typeface="HY강M" pitchFamily="18" charset="-127"/>
              <a:ea typeface="HY강M" pitchFamily="18" charset="-127"/>
            </a:endParaRPr>
          </a:p>
          <a:p>
            <a:pPr eaLnBrk="1" hangingPunct="1"/>
            <a:r>
              <a:rPr lang="ko-KR" altLang="en-US" b="1" dirty="0">
                <a:solidFill>
                  <a:srgbClr val="FFFF00"/>
                </a:solidFill>
                <a:latin typeface="HY강M" pitchFamily="18" charset="-127"/>
                <a:ea typeface="HY강M" pitchFamily="18" charset="-127"/>
              </a:rPr>
              <a:t>▣</a:t>
            </a:r>
            <a:r>
              <a:rPr lang="en-US" altLang="ko-KR" b="1" dirty="0">
                <a:solidFill>
                  <a:srgbClr val="FFFF00"/>
                </a:solidFill>
                <a:latin typeface="HY강M" pitchFamily="18" charset="-127"/>
                <a:ea typeface="HY강M" pitchFamily="18" charset="-127"/>
              </a:rPr>
              <a:t>1991.03.01  </a:t>
            </a:r>
            <a:r>
              <a:rPr lang="ko-KR" altLang="en-US" b="1" dirty="0" err="1">
                <a:solidFill>
                  <a:srgbClr val="FFFF00"/>
                </a:solidFill>
                <a:latin typeface="HY강M" pitchFamily="18" charset="-127"/>
                <a:ea typeface="HY강M" pitchFamily="18" charset="-127"/>
              </a:rPr>
              <a:t>명신정공</a:t>
            </a:r>
            <a:r>
              <a:rPr lang="ko-KR" altLang="en-US" b="1" dirty="0">
                <a:solidFill>
                  <a:srgbClr val="FFFF00"/>
                </a:solidFill>
                <a:latin typeface="HY강M" pitchFamily="18" charset="-127"/>
                <a:ea typeface="HY강M" pitchFamily="18" charset="-127"/>
              </a:rPr>
              <a:t> 창립</a:t>
            </a:r>
            <a:r>
              <a:rPr lang="en-US" altLang="ko-KR" b="1" dirty="0">
                <a:solidFill>
                  <a:srgbClr val="FFFF00"/>
                </a:solidFill>
                <a:latin typeface="HY강M" pitchFamily="18" charset="-127"/>
                <a:ea typeface="HY강M" pitchFamily="18" charset="-127"/>
              </a:rPr>
              <a:t>(</a:t>
            </a:r>
            <a:r>
              <a:rPr lang="ko-KR" altLang="en-US" b="1" dirty="0">
                <a:solidFill>
                  <a:srgbClr val="FFFF00"/>
                </a:solidFill>
                <a:latin typeface="HY강M" pitchFamily="18" charset="-127"/>
                <a:ea typeface="HY강M" pitchFamily="18" charset="-127"/>
              </a:rPr>
              <a:t>북구 </a:t>
            </a:r>
            <a:r>
              <a:rPr lang="ko-KR" altLang="en-US" b="1" dirty="0" err="1">
                <a:solidFill>
                  <a:srgbClr val="FFFF00"/>
                </a:solidFill>
                <a:latin typeface="HY강M" pitchFamily="18" charset="-127"/>
                <a:ea typeface="HY강M" pitchFamily="18" charset="-127"/>
              </a:rPr>
              <a:t>침산동</a:t>
            </a:r>
            <a:r>
              <a:rPr lang="en-US" altLang="ko-KR" b="1" dirty="0">
                <a:solidFill>
                  <a:srgbClr val="FFFF00"/>
                </a:solidFill>
                <a:latin typeface="HY강M" pitchFamily="18" charset="-127"/>
                <a:ea typeface="HY강M" pitchFamily="18" charset="-127"/>
              </a:rPr>
              <a:t>)</a:t>
            </a:r>
            <a:endParaRPr lang="ko-KR" altLang="en-US" b="1" dirty="0">
              <a:solidFill>
                <a:srgbClr val="FFFF00"/>
              </a:solidFill>
              <a:latin typeface="HY강M" pitchFamily="18" charset="-127"/>
              <a:ea typeface="HY강M" pitchFamily="18" charset="-127"/>
            </a:endParaRPr>
          </a:p>
        </p:txBody>
      </p:sp>
      <p:sp>
        <p:nvSpPr>
          <p:cNvPr id="12" name="슬라이드 번호 개체 틀 13"/>
          <p:cNvSpPr>
            <a:spLocks noGrp="1"/>
          </p:cNvSpPr>
          <p:nvPr>
            <p:ph type="sldNum" sz="quarter" idx="11"/>
          </p:nvPr>
        </p:nvSpPr>
        <p:spPr>
          <a:xfrm>
            <a:off x="6929438" y="6429375"/>
            <a:ext cx="2133600" cy="365125"/>
          </a:xfrm>
        </p:spPr>
        <p:txBody>
          <a:bodyPr/>
          <a:lstStyle/>
          <a:p>
            <a:pPr algn="r">
              <a:defRPr/>
            </a:pPr>
            <a:fld id="{1CB640FE-138C-4B58-A629-3A950CE3F57B}" type="slidenum">
              <a:rPr lang="ko-KR" altLang="en-US" smtClean="0"/>
              <a:pPr algn="r">
                <a:defRPr/>
              </a:pPr>
              <a:t>4</a:t>
            </a:fld>
            <a:endParaRPr lang="ko-KR" alt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71504" y="457182"/>
            <a:ext cx="3286116" cy="40005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2000" b="1" dirty="0">
                <a:solidFill>
                  <a:schemeClr val="bg1"/>
                </a:solidFill>
                <a:latin typeface="+mj-ea"/>
                <a:ea typeface="+mj-ea"/>
              </a:rPr>
              <a:t> 2. </a:t>
            </a:r>
            <a:r>
              <a:rPr lang="ko-KR" altLang="en-US" sz="2000" b="1" dirty="0">
                <a:solidFill>
                  <a:schemeClr val="bg1"/>
                </a:solidFill>
                <a:latin typeface="+mj-ea"/>
                <a:ea typeface="+mj-ea"/>
              </a:rPr>
              <a:t>㈜</a:t>
            </a:r>
            <a:r>
              <a:rPr lang="ko-KR" altLang="en-US" sz="2000" b="1" dirty="0" err="1">
                <a:solidFill>
                  <a:schemeClr val="bg1"/>
                </a:solidFill>
                <a:latin typeface="+mj-ea"/>
                <a:ea typeface="+mj-ea"/>
              </a:rPr>
              <a:t>명신정공</a:t>
            </a:r>
            <a:r>
              <a:rPr lang="ko-KR" altLang="en-US" sz="2000" b="1" dirty="0">
                <a:solidFill>
                  <a:schemeClr val="bg1"/>
                </a:solidFill>
                <a:latin typeface="+mj-ea"/>
                <a:ea typeface="+mj-ea"/>
              </a:rPr>
              <a:t> 연혁</a:t>
            </a:r>
          </a:p>
        </p:txBody>
      </p:sp>
      <p:pic>
        <p:nvPicPr>
          <p:cNvPr id="11" name="그림 10" descr="naver_com_20130415_165157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282" y="3714752"/>
            <a:ext cx="3968089" cy="278608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슬라이드 번호 개체 틀 8"/>
          <p:cNvSpPr>
            <a:spLocks noGrp="1"/>
          </p:cNvSpPr>
          <p:nvPr>
            <p:ph type="sldNum" sz="quarter" idx="11"/>
          </p:nvPr>
        </p:nvSpPr>
        <p:spPr>
          <a:xfrm>
            <a:off x="6929438" y="6429375"/>
            <a:ext cx="2133600" cy="365125"/>
          </a:xfrm>
        </p:spPr>
        <p:txBody>
          <a:bodyPr/>
          <a:lstStyle/>
          <a:p>
            <a:pPr algn="r">
              <a:defRPr/>
            </a:pPr>
            <a:fld id="{BF026E94-3DAB-4143-8078-E551CF47DE86}" type="slidenum">
              <a:rPr lang="ko-KR" altLang="en-US" smtClean="0"/>
              <a:pPr algn="r">
                <a:defRPr/>
              </a:pPr>
              <a:t>5</a:t>
            </a:fld>
            <a:endParaRPr lang="ko-KR" altLang="en-US" dirty="0"/>
          </a:p>
        </p:txBody>
      </p:sp>
      <p:grpSp>
        <p:nvGrpSpPr>
          <p:cNvPr id="17411" name="그룹 16"/>
          <p:cNvGrpSpPr>
            <a:grpSpLocks/>
          </p:cNvGrpSpPr>
          <p:nvPr/>
        </p:nvGrpSpPr>
        <p:grpSpPr bwMode="auto">
          <a:xfrm>
            <a:off x="214313" y="1055688"/>
            <a:ext cx="8715375" cy="5445125"/>
            <a:chOff x="0" y="0"/>
            <a:chExt cx="7989887" cy="5230812"/>
          </a:xfrm>
        </p:grpSpPr>
        <p:grpSp>
          <p:nvGrpSpPr>
            <p:cNvPr id="17417" name="그룹 17"/>
            <p:cNvGrpSpPr>
              <a:grpSpLocks/>
            </p:cNvGrpSpPr>
            <p:nvPr/>
          </p:nvGrpSpPr>
          <p:grpSpPr bwMode="auto">
            <a:xfrm>
              <a:off x="0" y="0"/>
              <a:ext cx="7989887" cy="5230812"/>
              <a:chOff x="0" y="0"/>
              <a:chExt cx="7989887" cy="5230812"/>
            </a:xfrm>
          </p:grpSpPr>
          <p:pic>
            <p:nvPicPr>
              <p:cNvPr id="17425" name="Picture 10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7989887" cy="52308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26" name="그림 26" descr="%C0%CC~1.PNG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725" y="1209674"/>
                <a:ext cx="1531544" cy="10763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27" name="그림 27" descr="%BC%BA%C0%E5.jpg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43200" y="1209676"/>
                <a:ext cx="1352584" cy="11525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28" name="그림 28" descr="2_3c_b0_CF_1Prrp_7BL9_22_0.jpg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19251" y="1219201"/>
                <a:ext cx="1104900" cy="11049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29" name="그림 29" descr="04a6129744ef651b9cc7d8073dc793e0_c.bmp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86226" y="1200151"/>
                <a:ext cx="1162050" cy="11620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30" name="그림 30" descr="5_8b_90_EXT_1094950457_0_39071664092004355.jpg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29225" y="1200150"/>
                <a:ext cx="1181100" cy="11811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431" name="그림 31" descr="201308~3.JPG"/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325" y="1209676"/>
                <a:ext cx="1466239" cy="11525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7418" name="그림 18" descr="IB0021807.jpg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96764" y="2809874"/>
              <a:ext cx="1359785" cy="904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419" name="그림 19" descr="사진_(~4.JPG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05425" y="2771774"/>
              <a:ext cx="1327149" cy="94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420" name="그림 20" descr="4aa608901884bf0fff2ff9bb0fb01131_cKBRLNuFTBABsBvy4zxEMhz35Qe3wn.jpg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139" t="28235"/>
            <a:stretch>
              <a:fillRect/>
            </a:stretch>
          </p:blipFill>
          <p:spPr bwMode="auto">
            <a:xfrm>
              <a:off x="3924300" y="2743200"/>
              <a:ext cx="1371601" cy="10255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421" name="그림 21" descr="a_d5_96_CF_1KtEC_ARCK_1_1.bmp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81325" y="2743200"/>
              <a:ext cx="981075" cy="981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422" name="그림 22" descr="e_f5_bc_EXT_939940671_0_26260287428624507.bmp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09775" y="2743200"/>
              <a:ext cx="971550" cy="971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423" name="그림 23" descr="ugcCAQLOC17.jpg"/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3500" y="2733675"/>
              <a:ext cx="666750" cy="1000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424" name="그림 24" descr="ugcCASWMD4L.jpg"/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251" y="2771775"/>
              <a:ext cx="1247774" cy="971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6" name="TextBox 25"/>
          <p:cNvSpPr txBox="1"/>
          <p:nvPr/>
        </p:nvSpPr>
        <p:spPr>
          <a:xfrm>
            <a:off x="571504" y="457182"/>
            <a:ext cx="3286116" cy="40005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2000" b="1" dirty="0">
                <a:solidFill>
                  <a:schemeClr val="bg1"/>
                </a:solidFill>
                <a:latin typeface="+mj-ea"/>
                <a:ea typeface="+mj-ea"/>
              </a:rPr>
              <a:t> 3. </a:t>
            </a:r>
            <a:r>
              <a:rPr lang="ko-KR" altLang="en-US" sz="2000" b="1" dirty="0">
                <a:solidFill>
                  <a:schemeClr val="bg1"/>
                </a:solidFill>
                <a:latin typeface="+mj-ea"/>
                <a:ea typeface="+mj-ea"/>
              </a:rPr>
              <a:t>㈜</a:t>
            </a:r>
            <a:r>
              <a:rPr lang="ko-KR" altLang="en-US" sz="2000" b="1" dirty="0" err="1">
                <a:solidFill>
                  <a:schemeClr val="bg1"/>
                </a:solidFill>
                <a:latin typeface="+mj-ea"/>
                <a:ea typeface="+mj-ea"/>
              </a:rPr>
              <a:t>명신정공</a:t>
            </a:r>
            <a:r>
              <a:rPr lang="ko-KR" altLang="en-US" sz="2000" b="1" dirty="0">
                <a:solidFill>
                  <a:schemeClr val="bg1"/>
                </a:solidFill>
                <a:latin typeface="+mj-ea"/>
                <a:ea typeface="+mj-ea"/>
              </a:rPr>
              <a:t> </a:t>
            </a:r>
            <a:r>
              <a:rPr lang="en-US" altLang="ko-KR" sz="2000" b="1" dirty="0">
                <a:solidFill>
                  <a:schemeClr val="bg1"/>
                </a:solidFill>
                <a:latin typeface="+mj-ea"/>
                <a:ea typeface="+mj-ea"/>
              </a:rPr>
              <a:t>Vision</a:t>
            </a:r>
            <a:endParaRPr lang="ko-KR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pic>
        <p:nvPicPr>
          <p:cNvPr id="17415" name="Picture 7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9144000" cy="11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2000250" y="5049838"/>
            <a:ext cx="6572250" cy="307975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돋움" pitchFamily="50" charset="-127"/>
                <a:ea typeface="돋움" pitchFamily="50" charset="-127"/>
              </a:rPr>
              <a:t>사람중심의 혁신적인 조직문화에서 경쟁력을 창출한다</a:t>
            </a:r>
            <a:r>
              <a:rPr lang="en-US" altLang="ko-KR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돋움" pitchFamily="50" charset="-127"/>
                <a:ea typeface="돋움" pitchFamily="50" charset="-127"/>
              </a:rPr>
              <a:t>.</a:t>
            </a:r>
            <a:endParaRPr lang="ko-KR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돋움" pitchFamily="50" charset="-127"/>
              <a:ea typeface="돋움" pitchFamily="50" charset="-127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AutoShape 63"/>
          <p:cNvSpPr>
            <a:spLocks noChangeArrowheads="1"/>
          </p:cNvSpPr>
          <p:nvPr/>
        </p:nvSpPr>
        <p:spPr bwMode="auto">
          <a:xfrm>
            <a:off x="2166938" y="1530350"/>
            <a:ext cx="1158875" cy="303213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 algn="ctr">
            <a:noFill/>
            <a:round/>
            <a:headEnd/>
            <a:tailEnd/>
          </a:ln>
        </p:spPr>
        <p:txBody>
          <a:bodyPr wrap="none" lIns="900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ko-KR" b="1" kern="0">
              <a:solidFill>
                <a:sysClr val="windowText" lastClr="000000"/>
              </a:solidFill>
              <a:latin typeface="맑은 고딕" pitchFamily="50" charset="-127"/>
              <a:ea typeface="맑은 고딕" pitchFamily="50" charset="-127"/>
              <a:cs typeface="Arial Unicode MS" pitchFamily="50" charset="-127"/>
            </a:endParaRPr>
          </a:p>
        </p:txBody>
      </p:sp>
      <p:sp>
        <p:nvSpPr>
          <p:cNvPr id="24" name="AutoShape 153"/>
          <p:cNvSpPr>
            <a:spLocks noChangeArrowheads="1"/>
          </p:cNvSpPr>
          <p:nvPr/>
        </p:nvSpPr>
        <p:spPr bwMode="auto">
          <a:xfrm>
            <a:off x="7743825" y="1624013"/>
            <a:ext cx="903288" cy="242887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9050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b="1" kern="0">
              <a:solidFill>
                <a:srgbClr val="000000"/>
              </a:solidFill>
              <a:latin typeface="맑은 고딕" pitchFamily="50" charset="-127"/>
              <a:ea typeface="맑은 고딕" pitchFamily="50" charset="-127"/>
              <a:cs typeface="Arial Unicode MS" pitchFamily="50" charset="-127"/>
            </a:endParaRPr>
          </a:p>
        </p:txBody>
      </p:sp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2788" y="3949700"/>
            <a:ext cx="7747000" cy="264795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0" name="직사각형 16"/>
          <p:cNvSpPr>
            <a:spLocks noChangeArrowheads="1"/>
          </p:cNvSpPr>
          <p:nvPr/>
        </p:nvSpPr>
        <p:spPr bwMode="auto">
          <a:xfrm>
            <a:off x="5597525" y="1557338"/>
            <a:ext cx="192881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400" b="1" ker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  <a:cs typeface="Arial Unicode MS" pitchFamily="50" charset="-127"/>
              </a:rPr>
              <a:t>경 영 목 표</a:t>
            </a:r>
          </a:p>
        </p:txBody>
      </p:sp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4213" y="1196975"/>
            <a:ext cx="7777162" cy="25923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5" name="직사각형 22"/>
          <p:cNvSpPr>
            <a:spLocks noChangeArrowheads="1"/>
          </p:cNvSpPr>
          <p:nvPr/>
        </p:nvSpPr>
        <p:spPr bwMode="auto">
          <a:xfrm>
            <a:off x="1349375" y="1258888"/>
            <a:ext cx="61753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800" b="1" kern="0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  <a:cs typeface="Arial Unicode MS" pitchFamily="50" charset="-127"/>
              </a:rPr>
              <a:t>품    질     방   침</a:t>
            </a:r>
          </a:p>
        </p:txBody>
      </p:sp>
      <p:sp>
        <p:nvSpPr>
          <p:cNvPr id="36" name="직사각형 23"/>
          <p:cNvSpPr>
            <a:spLocks noChangeArrowheads="1"/>
          </p:cNvSpPr>
          <p:nvPr/>
        </p:nvSpPr>
        <p:spPr bwMode="auto">
          <a:xfrm>
            <a:off x="1331913" y="4032250"/>
            <a:ext cx="6192837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800" b="1" kern="0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  <a:cs typeface="Arial Unicode MS" pitchFamily="50" charset="-127"/>
              </a:rPr>
              <a:t>품    질     목   표</a:t>
            </a:r>
          </a:p>
        </p:txBody>
      </p:sp>
      <p:sp>
        <p:nvSpPr>
          <p:cNvPr id="8205" name="TextBox 16"/>
          <p:cNvSpPr txBox="1">
            <a:spLocks noChangeArrowheads="1"/>
          </p:cNvSpPr>
          <p:nvPr/>
        </p:nvSpPr>
        <p:spPr bwMode="auto">
          <a:xfrm>
            <a:off x="898525" y="1989138"/>
            <a:ext cx="7489825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ko-KR" altLang="en-US" sz="2000" b="1" dirty="0">
                <a:solidFill>
                  <a:srgbClr val="00B050"/>
                </a:solidFill>
                <a:latin typeface="+mj-ea"/>
                <a:ea typeface="+mj-ea"/>
              </a:rPr>
              <a:t>◆ </a:t>
            </a:r>
            <a:r>
              <a:rPr lang="ko-KR" altLang="en-US" sz="2000" b="1" dirty="0">
                <a:latin typeface="+mj-ea"/>
                <a:ea typeface="+mj-ea"/>
              </a:rPr>
              <a:t>고객  중심  품질  경영</a:t>
            </a:r>
            <a:endParaRPr lang="en-US" altLang="ko-KR" sz="2000" b="1" dirty="0">
              <a:latin typeface="+mj-ea"/>
              <a:ea typeface="+mj-ea"/>
            </a:endParaRPr>
          </a:p>
          <a:p>
            <a:pPr>
              <a:lnSpc>
                <a:spcPct val="150000"/>
              </a:lnSpc>
              <a:defRPr/>
            </a:pPr>
            <a:r>
              <a:rPr lang="ko-KR" altLang="en-US" sz="2000" b="1" dirty="0">
                <a:solidFill>
                  <a:srgbClr val="00B050"/>
                </a:solidFill>
                <a:latin typeface="+mj-ea"/>
                <a:ea typeface="+mj-ea"/>
              </a:rPr>
              <a:t>◆ </a:t>
            </a:r>
            <a:r>
              <a:rPr lang="ko-KR" altLang="en-US" sz="2000" b="1" dirty="0">
                <a:latin typeface="+mj-ea"/>
                <a:ea typeface="+mj-ea"/>
              </a:rPr>
              <a:t>고기술 고품질화</a:t>
            </a:r>
            <a:endParaRPr lang="en-US" altLang="ko-KR" sz="2000" b="1" dirty="0">
              <a:latin typeface="+mj-ea"/>
              <a:ea typeface="+mj-ea"/>
            </a:endParaRPr>
          </a:p>
          <a:p>
            <a:pPr>
              <a:lnSpc>
                <a:spcPct val="150000"/>
              </a:lnSpc>
              <a:defRPr/>
            </a:pPr>
            <a:r>
              <a:rPr lang="ko-KR" altLang="en-US" sz="2000" b="1" dirty="0">
                <a:solidFill>
                  <a:srgbClr val="00B050"/>
                </a:solidFill>
                <a:latin typeface="+mj-ea"/>
                <a:ea typeface="+mj-ea"/>
              </a:rPr>
              <a:t>◆ </a:t>
            </a:r>
            <a:r>
              <a:rPr lang="ko-KR" altLang="en-US" sz="2000" b="1" dirty="0">
                <a:latin typeface="+mj-ea"/>
                <a:ea typeface="+mj-ea"/>
              </a:rPr>
              <a:t>지속적  개선을  통한  기업  경쟁력  확보</a:t>
            </a:r>
          </a:p>
        </p:txBody>
      </p:sp>
      <p:sp>
        <p:nvSpPr>
          <p:cNvPr id="8206" name="TextBox 17"/>
          <p:cNvSpPr txBox="1">
            <a:spLocks noChangeArrowheads="1"/>
          </p:cNvSpPr>
          <p:nvPr/>
        </p:nvSpPr>
        <p:spPr bwMode="auto">
          <a:xfrm>
            <a:off x="900113" y="4576763"/>
            <a:ext cx="7488237" cy="187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ko-KR" altLang="en-US" sz="2000" b="1" dirty="0">
                <a:solidFill>
                  <a:srgbClr val="00B050"/>
                </a:solidFill>
                <a:latin typeface="굴림" charset="-127"/>
                <a:ea typeface="굴림" charset="-127"/>
              </a:rPr>
              <a:t>◆ </a:t>
            </a:r>
            <a:r>
              <a:rPr lang="ko-KR" altLang="en-US" sz="2000" b="1" dirty="0">
                <a:latin typeface="+mj-ea"/>
                <a:ea typeface="+mj-ea"/>
              </a:rPr>
              <a:t>공정 </a:t>
            </a:r>
            <a:r>
              <a:rPr lang="ko-KR" altLang="en-US" sz="2000" b="1" dirty="0" err="1">
                <a:latin typeface="+mj-ea"/>
                <a:ea typeface="+mj-ea"/>
              </a:rPr>
              <a:t>불량율</a:t>
            </a:r>
            <a:r>
              <a:rPr lang="ko-KR" altLang="en-US" sz="2000" b="1" dirty="0">
                <a:latin typeface="+mj-ea"/>
                <a:ea typeface="+mj-ea"/>
              </a:rPr>
              <a:t> </a:t>
            </a:r>
            <a:r>
              <a:rPr lang="en-US" altLang="ko-KR" sz="2000" b="1" dirty="0">
                <a:latin typeface="+mj-ea"/>
                <a:ea typeface="+mj-ea"/>
              </a:rPr>
              <a:t>: 2000 PPM </a:t>
            </a:r>
            <a:r>
              <a:rPr lang="ko-KR" altLang="en-US" sz="2000" b="1" dirty="0">
                <a:latin typeface="+mj-ea"/>
                <a:ea typeface="+mj-ea"/>
              </a:rPr>
              <a:t>이하 유지</a:t>
            </a:r>
            <a:endParaRPr lang="en-US" altLang="ko-KR" sz="2000" b="1" dirty="0">
              <a:latin typeface="+mj-ea"/>
              <a:ea typeface="+mj-ea"/>
            </a:endParaRPr>
          </a:p>
          <a:p>
            <a:pPr>
              <a:lnSpc>
                <a:spcPct val="150000"/>
              </a:lnSpc>
              <a:defRPr/>
            </a:pPr>
            <a:r>
              <a:rPr lang="ko-KR" altLang="en-US" sz="2000" b="1" dirty="0">
                <a:solidFill>
                  <a:srgbClr val="00B050"/>
                </a:solidFill>
                <a:latin typeface="+mj-ea"/>
                <a:ea typeface="+mj-ea"/>
              </a:rPr>
              <a:t>◆ </a:t>
            </a:r>
            <a:r>
              <a:rPr lang="ko-KR" altLang="en-US" sz="2000" b="1" dirty="0">
                <a:latin typeface="+mj-ea"/>
                <a:ea typeface="+mj-ea"/>
              </a:rPr>
              <a:t>최종 </a:t>
            </a:r>
            <a:r>
              <a:rPr lang="ko-KR" altLang="en-US" sz="2000" b="1" dirty="0" err="1">
                <a:latin typeface="+mj-ea"/>
                <a:ea typeface="+mj-ea"/>
              </a:rPr>
              <a:t>불량율</a:t>
            </a:r>
            <a:r>
              <a:rPr lang="ko-KR" altLang="en-US" sz="2000" b="1" dirty="0">
                <a:latin typeface="+mj-ea"/>
                <a:ea typeface="+mj-ea"/>
              </a:rPr>
              <a:t> </a:t>
            </a:r>
            <a:r>
              <a:rPr lang="en-US" altLang="ko-KR" sz="2000" b="1" dirty="0">
                <a:latin typeface="+mj-ea"/>
                <a:ea typeface="+mj-ea"/>
              </a:rPr>
              <a:t>: Single PPM </a:t>
            </a:r>
            <a:r>
              <a:rPr lang="ko-KR" altLang="en-US" sz="2000" b="1" dirty="0">
                <a:latin typeface="+mj-ea"/>
                <a:ea typeface="+mj-ea"/>
              </a:rPr>
              <a:t>이하 유지</a:t>
            </a:r>
            <a:endParaRPr lang="en-US" altLang="ko-KR" sz="2000" b="1" dirty="0">
              <a:latin typeface="+mj-ea"/>
              <a:ea typeface="+mj-ea"/>
            </a:endParaRPr>
          </a:p>
          <a:p>
            <a:pPr>
              <a:lnSpc>
                <a:spcPct val="150000"/>
              </a:lnSpc>
              <a:defRPr/>
            </a:pPr>
            <a:r>
              <a:rPr lang="ko-KR" altLang="en-US" sz="2000" b="1" dirty="0">
                <a:solidFill>
                  <a:srgbClr val="00B050"/>
                </a:solidFill>
                <a:latin typeface="+mj-ea"/>
                <a:ea typeface="+mj-ea"/>
              </a:rPr>
              <a:t>◆ </a:t>
            </a:r>
            <a:r>
              <a:rPr lang="ko-KR" altLang="en-US" sz="2000" b="1" dirty="0">
                <a:latin typeface="+mj-ea"/>
                <a:ea typeface="+mj-ea"/>
              </a:rPr>
              <a:t>생산성 향상 </a:t>
            </a:r>
            <a:r>
              <a:rPr lang="en-US" altLang="ko-KR" sz="2000" b="1" dirty="0">
                <a:latin typeface="+mj-ea"/>
                <a:ea typeface="+mj-ea"/>
              </a:rPr>
              <a:t>: </a:t>
            </a:r>
            <a:r>
              <a:rPr lang="ko-KR" altLang="en-US" sz="2000" b="1" dirty="0">
                <a:latin typeface="+mj-ea"/>
                <a:ea typeface="+mj-ea"/>
              </a:rPr>
              <a:t>전년 대비 </a:t>
            </a:r>
            <a:r>
              <a:rPr lang="en-US" altLang="ko-KR" sz="2000" b="1" dirty="0">
                <a:latin typeface="+mj-ea"/>
                <a:ea typeface="+mj-ea"/>
              </a:rPr>
              <a:t>10% </a:t>
            </a:r>
            <a:r>
              <a:rPr lang="ko-KR" altLang="en-US" sz="2000" b="1" dirty="0">
                <a:latin typeface="+mj-ea"/>
                <a:ea typeface="+mj-ea"/>
              </a:rPr>
              <a:t>향상</a:t>
            </a:r>
            <a:endParaRPr lang="en-US" altLang="ko-KR" sz="2000" b="1" dirty="0">
              <a:latin typeface="+mj-ea"/>
              <a:ea typeface="+mj-ea"/>
            </a:endParaRPr>
          </a:p>
          <a:p>
            <a:pPr>
              <a:lnSpc>
                <a:spcPct val="150000"/>
              </a:lnSpc>
              <a:defRPr/>
            </a:pPr>
            <a:r>
              <a:rPr lang="ko-KR" altLang="en-US" sz="2000" b="1" dirty="0">
                <a:solidFill>
                  <a:srgbClr val="00B050"/>
                </a:solidFill>
                <a:latin typeface="+mj-ea"/>
                <a:ea typeface="+mj-ea"/>
              </a:rPr>
              <a:t>◆ </a:t>
            </a:r>
            <a:r>
              <a:rPr lang="ko-KR" altLang="en-US" sz="2000" b="1" dirty="0">
                <a:latin typeface="+mj-ea"/>
                <a:ea typeface="+mj-ea"/>
              </a:rPr>
              <a:t>고객 만족도 </a:t>
            </a:r>
            <a:r>
              <a:rPr lang="en-US" altLang="ko-KR" sz="2000" b="1" dirty="0">
                <a:latin typeface="+mj-ea"/>
                <a:ea typeface="+mj-ea"/>
              </a:rPr>
              <a:t>: 95% </a:t>
            </a:r>
            <a:r>
              <a:rPr lang="ko-KR" altLang="en-US" sz="2000" b="1" dirty="0">
                <a:latin typeface="+mj-ea"/>
                <a:ea typeface="+mj-ea"/>
              </a:rPr>
              <a:t>이상 유지</a:t>
            </a:r>
            <a:endParaRPr lang="ko-KR" altLang="en-US" sz="2000" b="1" dirty="0">
              <a:latin typeface="굴림" charset="-127"/>
              <a:ea typeface="굴림" charset="-127"/>
            </a:endParaRPr>
          </a:p>
        </p:txBody>
      </p:sp>
      <p:sp>
        <p:nvSpPr>
          <p:cNvPr id="19" name="슬라이드 번호 개체 틀 18"/>
          <p:cNvSpPr>
            <a:spLocks noGrp="1"/>
          </p:cNvSpPr>
          <p:nvPr>
            <p:ph type="sldNum" sz="quarter" idx="11"/>
          </p:nvPr>
        </p:nvSpPr>
        <p:spPr>
          <a:xfrm>
            <a:off x="6929438" y="6429375"/>
            <a:ext cx="2133600" cy="365125"/>
          </a:xfrm>
        </p:spPr>
        <p:txBody>
          <a:bodyPr/>
          <a:lstStyle/>
          <a:p>
            <a:pPr algn="r">
              <a:defRPr/>
            </a:pPr>
            <a:fld id="{7B40166C-DA9D-4D70-A081-1D97440D94EF}" type="slidenum">
              <a:rPr lang="ko-KR" altLang="en-US" smtClean="0"/>
              <a:pPr algn="r">
                <a:defRPr/>
              </a:pPr>
              <a:t>6</a:t>
            </a:fld>
            <a:endParaRPr lang="ko-KR" altLang="en-US" dirty="0"/>
          </a:p>
        </p:txBody>
      </p:sp>
      <p:pic>
        <p:nvPicPr>
          <p:cNvPr id="18444" name="그림 19" descr="ugcCA360CHV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4714875"/>
            <a:ext cx="1428750" cy="176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5" name="그림 20" descr="f_30_8d_EXT_1211821746_0_49238214569910643.bmp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50" y="1857375"/>
            <a:ext cx="17145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714380" y="528620"/>
            <a:ext cx="3286116" cy="40005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2000" b="1" dirty="0">
                <a:solidFill>
                  <a:schemeClr val="bg1"/>
                </a:solidFill>
                <a:latin typeface="+mj-ea"/>
                <a:ea typeface="+mj-ea"/>
              </a:rPr>
              <a:t> 4. </a:t>
            </a:r>
            <a:r>
              <a:rPr lang="ko-KR" altLang="en-US" sz="2000" b="1" dirty="0">
                <a:solidFill>
                  <a:schemeClr val="bg1"/>
                </a:solidFill>
                <a:latin typeface="+mj-ea"/>
                <a:ea typeface="+mj-ea"/>
              </a:rPr>
              <a:t>품질방침</a:t>
            </a:r>
            <a:r>
              <a:rPr lang="en-US" altLang="ko-KR" sz="2000" b="1" dirty="0">
                <a:solidFill>
                  <a:schemeClr val="bg1"/>
                </a:solidFill>
                <a:latin typeface="+mj-ea"/>
                <a:ea typeface="+mj-ea"/>
              </a:rPr>
              <a:t> </a:t>
            </a:r>
            <a:r>
              <a:rPr lang="ko-KR" altLang="en-US" sz="2000" b="1" dirty="0">
                <a:solidFill>
                  <a:schemeClr val="bg1"/>
                </a:solidFill>
                <a:latin typeface="+mj-ea"/>
                <a:ea typeface="+mj-ea"/>
              </a:rPr>
              <a:t>및 목표</a:t>
            </a:r>
          </a:p>
        </p:txBody>
      </p:sp>
      <p:pic>
        <p:nvPicPr>
          <p:cNvPr id="18449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9144000" cy="11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 t="-38000" b="-3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슬라이드 번호 개체 틀 29"/>
          <p:cNvSpPr>
            <a:spLocks noGrp="1"/>
          </p:cNvSpPr>
          <p:nvPr>
            <p:ph type="sldNum" sz="quarter" idx="10"/>
          </p:nvPr>
        </p:nvSpPr>
        <p:spPr>
          <a:xfrm>
            <a:off x="6858000" y="6429375"/>
            <a:ext cx="2133600" cy="365125"/>
          </a:xfrm>
        </p:spPr>
        <p:txBody>
          <a:bodyPr/>
          <a:lstStyle/>
          <a:p>
            <a:pPr algn="r">
              <a:defRPr/>
            </a:pPr>
            <a:fld id="{67B1F4A1-D8B9-4FB3-9444-76B8FCB4D17B}" type="slidenum">
              <a:rPr lang="ko-KR" altLang="en-US" smtClean="0"/>
              <a:pPr algn="r">
                <a:defRPr/>
              </a:pPr>
              <a:t>7</a:t>
            </a:fld>
            <a:endParaRPr lang="ko-KR" altLang="en-US" dirty="0"/>
          </a:p>
        </p:txBody>
      </p:sp>
      <p:sp>
        <p:nvSpPr>
          <p:cNvPr id="160" name="TextBox 159"/>
          <p:cNvSpPr txBox="1"/>
          <p:nvPr/>
        </p:nvSpPr>
        <p:spPr>
          <a:xfrm>
            <a:off x="571504" y="457182"/>
            <a:ext cx="3286116" cy="40005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2000" b="1" dirty="0">
                <a:solidFill>
                  <a:schemeClr val="bg1"/>
                </a:solidFill>
                <a:latin typeface="+mj-ea"/>
                <a:ea typeface="+mj-ea"/>
              </a:rPr>
              <a:t> 5. </a:t>
            </a:r>
            <a:r>
              <a:rPr lang="ko-KR" altLang="en-US" sz="2000" b="1" dirty="0">
                <a:solidFill>
                  <a:schemeClr val="bg1"/>
                </a:solidFill>
                <a:latin typeface="+mj-ea"/>
                <a:ea typeface="+mj-ea"/>
              </a:rPr>
              <a:t>업무 조직도</a:t>
            </a:r>
          </a:p>
        </p:txBody>
      </p:sp>
      <p:grpSp>
        <p:nvGrpSpPr>
          <p:cNvPr id="3" name="Group 359"/>
          <p:cNvGrpSpPr>
            <a:grpSpLocks/>
          </p:cNvGrpSpPr>
          <p:nvPr/>
        </p:nvGrpSpPr>
        <p:grpSpPr bwMode="auto">
          <a:xfrm>
            <a:off x="466751" y="1071333"/>
            <a:ext cx="8239128" cy="5240752"/>
            <a:chOff x="225" y="1451"/>
            <a:chExt cx="5190" cy="2086"/>
          </a:xfrm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</p:grpSpPr>
        <p:sp>
          <p:nvSpPr>
            <p:cNvPr id="176" name="Rectangle 159"/>
            <p:cNvSpPr>
              <a:spLocks noChangeArrowheads="1"/>
            </p:cNvSpPr>
            <p:nvPr/>
          </p:nvSpPr>
          <p:spPr bwMode="auto">
            <a:xfrm>
              <a:off x="2406" y="1451"/>
              <a:ext cx="870" cy="150"/>
            </a:xfrm>
            <a:prstGeom prst="rect">
              <a:avLst/>
            </a:prstGeom>
            <a:solidFill>
              <a:srgbClr val="0000FF"/>
            </a:solidFill>
            <a:ln w="9525">
              <a:noFill/>
              <a:miter lim="800000"/>
              <a:headEnd/>
              <a:tailEnd/>
            </a:ln>
            <a:effectLst/>
            <a:sp3d prstMaterial="softEdge">
              <a:bevelT w="127000" prst="artDeco"/>
            </a:sp3d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charset="-127"/>
                <a:ea typeface="굴림" charset="-127"/>
              </a:endParaRPr>
            </a:p>
          </p:txBody>
        </p:sp>
        <p:sp>
          <p:nvSpPr>
            <p:cNvPr id="177" name="Rectangle 160"/>
            <p:cNvSpPr>
              <a:spLocks noChangeArrowheads="1"/>
            </p:cNvSpPr>
            <p:nvPr/>
          </p:nvSpPr>
          <p:spPr bwMode="auto">
            <a:xfrm>
              <a:off x="2406" y="2190"/>
              <a:ext cx="870" cy="150"/>
            </a:xfrm>
            <a:prstGeom prst="rect">
              <a:avLst/>
            </a:prstGeom>
            <a:solidFill>
              <a:srgbClr val="00B0F0"/>
            </a:solidFill>
            <a:ln w="9525">
              <a:noFill/>
              <a:miter lim="800000"/>
              <a:headEnd/>
              <a:tailEnd/>
            </a:ln>
            <a:effectLst/>
            <a:sp3d prstMaterial="softEdge">
              <a:bevelT w="127000" prst="artDeco"/>
            </a:sp3d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charset="-127"/>
                <a:ea typeface="굴림" charset="-127"/>
              </a:endParaRPr>
            </a:p>
          </p:txBody>
        </p:sp>
        <p:sp>
          <p:nvSpPr>
            <p:cNvPr id="178" name="Rectangle 161"/>
            <p:cNvSpPr>
              <a:spLocks noChangeArrowheads="1"/>
            </p:cNvSpPr>
            <p:nvPr/>
          </p:nvSpPr>
          <p:spPr bwMode="auto">
            <a:xfrm>
              <a:off x="2406" y="1821"/>
              <a:ext cx="870" cy="150"/>
            </a:xfrm>
            <a:prstGeom prst="rect">
              <a:avLst/>
            </a:prstGeom>
            <a:solidFill>
              <a:srgbClr val="00B0F0"/>
            </a:solidFill>
            <a:ln w="9525">
              <a:noFill/>
              <a:miter lim="800000"/>
              <a:headEnd/>
              <a:tailEnd/>
            </a:ln>
            <a:effectLst/>
            <a:sp3d prstMaterial="softEdge">
              <a:bevelT w="127000" prst="artDeco"/>
            </a:sp3d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charset="-127"/>
                <a:ea typeface="굴림" charset="-127"/>
              </a:endParaRPr>
            </a:p>
          </p:txBody>
        </p:sp>
        <p:sp>
          <p:nvSpPr>
            <p:cNvPr id="179" name="Rectangle 162"/>
            <p:cNvSpPr>
              <a:spLocks noChangeArrowheads="1"/>
            </p:cNvSpPr>
            <p:nvPr/>
          </p:nvSpPr>
          <p:spPr bwMode="auto">
            <a:xfrm>
              <a:off x="225" y="2547"/>
              <a:ext cx="1734" cy="312"/>
            </a:xfrm>
            <a:prstGeom prst="rect">
              <a:avLst/>
            </a:prstGeom>
            <a:solidFill>
              <a:srgbClr val="B7DEE8"/>
            </a:solidFill>
            <a:ln w="9525">
              <a:noFill/>
              <a:miter lim="800000"/>
              <a:headEnd/>
              <a:tailEnd/>
            </a:ln>
            <a:effectLst/>
            <a:sp3d prstMaterial="softEdge">
              <a:bevelT w="127000" prst="artDeco"/>
            </a:sp3d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charset="-127"/>
                <a:ea typeface="굴림" charset="-127"/>
              </a:endParaRPr>
            </a:p>
          </p:txBody>
        </p:sp>
        <p:sp>
          <p:nvSpPr>
            <p:cNvPr id="180" name="Rectangle 163"/>
            <p:cNvSpPr>
              <a:spLocks noChangeArrowheads="1"/>
            </p:cNvSpPr>
            <p:nvPr/>
          </p:nvSpPr>
          <p:spPr bwMode="auto">
            <a:xfrm>
              <a:off x="1953" y="2547"/>
              <a:ext cx="870" cy="312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  <a:effectLst/>
            <a:sp3d prstMaterial="softEdge">
              <a:bevelT w="127000" prst="artDeco"/>
            </a:sp3d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charset="-127"/>
                <a:ea typeface="굴림" charset="-127"/>
              </a:endParaRPr>
            </a:p>
          </p:txBody>
        </p:sp>
        <p:sp>
          <p:nvSpPr>
            <p:cNvPr id="181" name="Rectangle 164"/>
            <p:cNvSpPr>
              <a:spLocks noChangeArrowheads="1"/>
            </p:cNvSpPr>
            <p:nvPr/>
          </p:nvSpPr>
          <p:spPr bwMode="auto">
            <a:xfrm>
              <a:off x="2817" y="2547"/>
              <a:ext cx="870" cy="312"/>
            </a:xfrm>
            <a:prstGeom prst="rect">
              <a:avLst/>
            </a:prstGeom>
            <a:solidFill>
              <a:srgbClr val="99CC00"/>
            </a:solidFill>
            <a:ln w="9525">
              <a:noFill/>
              <a:miter lim="800000"/>
              <a:headEnd/>
              <a:tailEnd/>
            </a:ln>
            <a:effectLst/>
            <a:sp3d prstMaterial="softEdge">
              <a:bevelT w="127000" prst="artDeco"/>
            </a:sp3d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charset="-127"/>
                <a:ea typeface="굴림" charset="-127"/>
              </a:endParaRPr>
            </a:p>
          </p:txBody>
        </p:sp>
        <p:sp>
          <p:nvSpPr>
            <p:cNvPr id="182" name="Rectangle 165"/>
            <p:cNvSpPr>
              <a:spLocks noChangeArrowheads="1"/>
            </p:cNvSpPr>
            <p:nvPr/>
          </p:nvSpPr>
          <p:spPr bwMode="auto">
            <a:xfrm>
              <a:off x="3681" y="2547"/>
              <a:ext cx="1734" cy="312"/>
            </a:xfrm>
            <a:prstGeom prst="rect">
              <a:avLst/>
            </a:prstGeom>
            <a:solidFill>
              <a:srgbClr val="FFC000"/>
            </a:solidFill>
            <a:ln w="9525">
              <a:noFill/>
              <a:miter lim="800000"/>
              <a:headEnd/>
              <a:tailEnd/>
            </a:ln>
            <a:effectLst/>
            <a:sp3d prstMaterial="softEdge">
              <a:bevelT w="127000" prst="artDeco"/>
            </a:sp3d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charset="-127"/>
                <a:ea typeface="굴림" charset="-127"/>
              </a:endParaRPr>
            </a:p>
          </p:txBody>
        </p:sp>
        <p:sp>
          <p:nvSpPr>
            <p:cNvPr id="183" name="Rectangle 166"/>
            <p:cNvSpPr>
              <a:spLocks noChangeArrowheads="1"/>
            </p:cNvSpPr>
            <p:nvPr/>
          </p:nvSpPr>
          <p:spPr bwMode="auto">
            <a:xfrm>
              <a:off x="2655" y="1848"/>
              <a:ext cx="381" cy="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sp3d prstMaterial="softEdge">
              <a:bevelT w="127000" prst="artDeco"/>
            </a:sp3d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r>
                <a:rPr lang="ko-KR" altLang="en-US" sz="1400" b="1" dirty="0">
                  <a:solidFill>
                    <a:srgbClr val="000000"/>
                  </a:solidFill>
                  <a:latin typeface="돋움" pitchFamily="50" charset="-127"/>
                  <a:ea typeface="굴림" charset="-127"/>
                </a:rPr>
                <a:t>공장장</a:t>
              </a:r>
              <a:endParaRPr lang="ko-KR" dirty="0">
                <a:latin typeface="굴림" charset="-127"/>
                <a:ea typeface="굴림" charset="-127"/>
              </a:endParaRPr>
            </a:p>
          </p:txBody>
        </p:sp>
        <p:sp>
          <p:nvSpPr>
            <p:cNvPr id="185" name="Rectangle 168"/>
            <p:cNvSpPr>
              <a:spLocks noChangeArrowheads="1"/>
            </p:cNvSpPr>
            <p:nvPr/>
          </p:nvSpPr>
          <p:spPr bwMode="auto">
            <a:xfrm>
              <a:off x="4593" y="2289"/>
              <a:ext cx="96" cy="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sp3d prstMaterial="softEdge">
              <a:bevelT w="127000" prst="artDeco"/>
            </a:sp3d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ko-KR" altLang="ko-KR" sz="1400" b="1">
                  <a:solidFill>
                    <a:srgbClr val="000000"/>
                  </a:solidFill>
                  <a:latin typeface="Arial" pitchFamily="34" charset="0"/>
                  <a:ea typeface="굴림" charset="-127"/>
                </a:rPr>
                <a:t> </a:t>
              </a:r>
              <a:endParaRPr lang="ko-KR" altLang="ko-KR">
                <a:latin typeface="굴림" charset="-127"/>
                <a:ea typeface="굴림" charset="-127"/>
              </a:endParaRPr>
            </a:p>
          </p:txBody>
        </p:sp>
        <p:sp>
          <p:nvSpPr>
            <p:cNvPr id="186" name="Rectangle 170"/>
            <p:cNvSpPr>
              <a:spLocks noChangeArrowheads="1"/>
            </p:cNvSpPr>
            <p:nvPr/>
          </p:nvSpPr>
          <p:spPr bwMode="auto">
            <a:xfrm>
              <a:off x="4607" y="3048"/>
              <a:ext cx="725" cy="1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sp3d prstMaterial="softEdge">
              <a:bevelT w="127000" prst="artDeco"/>
            </a:sp3d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ko-KR" sz="1400" b="1" dirty="0">
                  <a:solidFill>
                    <a:srgbClr val="000000"/>
                  </a:solidFill>
                  <a:latin typeface="맑은 고딕" pitchFamily="50" charset="-127"/>
                  <a:ea typeface="굴림" charset="-127"/>
                </a:rPr>
                <a:t>일상</a:t>
              </a:r>
              <a:r>
                <a:rPr lang="ko-KR" altLang="ko-KR" sz="1400" b="1" dirty="0">
                  <a:solidFill>
                    <a:srgbClr val="000000"/>
                  </a:solidFill>
                  <a:latin typeface="맑은 고딕" pitchFamily="50" charset="-127"/>
                  <a:ea typeface="굴림" charset="-127"/>
                </a:rPr>
                <a:t>,</a:t>
              </a:r>
              <a:r>
                <a:rPr lang="ko-KR" sz="1400" b="1" dirty="0">
                  <a:solidFill>
                    <a:srgbClr val="000000"/>
                  </a:solidFill>
                  <a:latin typeface="맑은 고딕" pitchFamily="50" charset="-127"/>
                  <a:ea typeface="굴림" charset="-127"/>
                </a:rPr>
                <a:t>예방점검</a:t>
              </a:r>
              <a:r>
                <a:rPr lang="en-US" altLang="ko-KR" sz="1400" b="1" dirty="0">
                  <a:solidFill>
                    <a:srgbClr val="000000"/>
                  </a:solidFill>
                  <a:latin typeface="맑은 고딕" pitchFamily="50" charset="-127"/>
                  <a:ea typeface="굴림" charset="-127"/>
                </a:rPr>
                <a:t>,</a:t>
              </a:r>
            </a:p>
            <a:p>
              <a:pPr>
                <a:defRPr/>
              </a:pPr>
              <a:r>
                <a:rPr lang="ko-KR" altLang="en-US" sz="1400" b="1" dirty="0">
                  <a:solidFill>
                    <a:srgbClr val="000000"/>
                  </a:solidFill>
                  <a:latin typeface="맑은 고딕" pitchFamily="50" charset="-127"/>
                  <a:ea typeface="굴림" charset="-127"/>
                </a:rPr>
                <a:t>설비유지보수</a:t>
              </a:r>
              <a:endParaRPr lang="ko-KR" altLang="ko-KR" sz="1400" dirty="0">
                <a:latin typeface="굴림" charset="-127"/>
                <a:ea typeface="굴림" charset="-127"/>
              </a:endParaRPr>
            </a:p>
          </p:txBody>
        </p:sp>
        <p:sp>
          <p:nvSpPr>
            <p:cNvPr id="188" name="Rectangle 173"/>
            <p:cNvSpPr>
              <a:spLocks noChangeArrowheads="1"/>
            </p:cNvSpPr>
            <p:nvPr/>
          </p:nvSpPr>
          <p:spPr bwMode="auto">
            <a:xfrm>
              <a:off x="699" y="3411"/>
              <a:ext cx="78" cy="1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sp3d prstMaterial="softEdge">
              <a:bevelT w="127000" prst="artDeco"/>
            </a:sp3d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ko-KR" altLang="ko-KR" b="1">
                  <a:solidFill>
                    <a:srgbClr val="000000"/>
                  </a:solidFill>
                  <a:latin typeface="Arial" pitchFamily="34" charset="0"/>
                  <a:ea typeface="굴림" charset="-127"/>
                </a:rPr>
                <a:t> </a:t>
              </a:r>
              <a:endParaRPr lang="ko-KR" altLang="ko-KR">
                <a:latin typeface="굴림" charset="-127"/>
                <a:ea typeface="굴림" charset="-127"/>
              </a:endParaRPr>
            </a:p>
          </p:txBody>
        </p:sp>
        <p:sp>
          <p:nvSpPr>
            <p:cNvPr id="190" name="Rectangle 176"/>
            <p:cNvSpPr>
              <a:spLocks noChangeArrowheads="1"/>
            </p:cNvSpPr>
            <p:nvPr/>
          </p:nvSpPr>
          <p:spPr bwMode="auto">
            <a:xfrm>
              <a:off x="1563" y="3411"/>
              <a:ext cx="78" cy="1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sp3d prstMaterial="softEdge">
              <a:bevelT w="127000" prst="artDeco"/>
            </a:sp3d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ko-KR" altLang="ko-KR" b="1">
                  <a:solidFill>
                    <a:srgbClr val="000000"/>
                  </a:solidFill>
                  <a:latin typeface="Arial" pitchFamily="34" charset="0"/>
                  <a:ea typeface="굴림" charset="-127"/>
                </a:rPr>
                <a:t> </a:t>
              </a:r>
              <a:endParaRPr lang="ko-KR" altLang="ko-KR">
                <a:latin typeface="굴림" charset="-127"/>
                <a:ea typeface="굴림" charset="-127"/>
              </a:endParaRPr>
            </a:p>
          </p:txBody>
        </p:sp>
        <p:sp>
          <p:nvSpPr>
            <p:cNvPr id="192" name="Rectangle 179"/>
            <p:cNvSpPr>
              <a:spLocks noChangeArrowheads="1"/>
            </p:cNvSpPr>
            <p:nvPr/>
          </p:nvSpPr>
          <p:spPr bwMode="auto">
            <a:xfrm>
              <a:off x="2427" y="3411"/>
              <a:ext cx="78" cy="1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sp3d prstMaterial="softEdge">
              <a:bevelT w="127000" prst="artDeco"/>
            </a:sp3d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ko-KR" altLang="ko-KR" b="1">
                  <a:solidFill>
                    <a:srgbClr val="000000"/>
                  </a:solidFill>
                  <a:latin typeface="Arial" pitchFamily="34" charset="0"/>
                  <a:ea typeface="굴림" charset="-127"/>
                </a:rPr>
                <a:t> </a:t>
              </a:r>
              <a:endParaRPr lang="ko-KR" altLang="ko-KR">
                <a:latin typeface="굴림" charset="-127"/>
                <a:ea typeface="굴림" charset="-127"/>
              </a:endParaRPr>
            </a:p>
          </p:txBody>
        </p:sp>
        <p:sp>
          <p:nvSpPr>
            <p:cNvPr id="194" name="Rectangle 182"/>
            <p:cNvSpPr>
              <a:spLocks noChangeArrowheads="1"/>
            </p:cNvSpPr>
            <p:nvPr/>
          </p:nvSpPr>
          <p:spPr bwMode="auto">
            <a:xfrm>
              <a:off x="3291" y="3411"/>
              <a:ext cx="78" cy="1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sp3d prstMaterial="softEdge">
              <a:bevelT w="127000" prst="artDeco"/>
            </a:sp3d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ko-KR" altLang="ko-KR" b="1">
                  <a:solidFill>
                    <a:srgbClr val="000000"/>
                  </a:solidFill>
                  <a:latin typeface="Arial" pitchFamily="34" charset="0"/>
                  <a:ea typeface="굴림" charset="-127"/>
                </a:rPr>
                <a:t> </a:t>
              </a:r>
              <a:endParaRPr lang="ko-KR" altLang="ko-KR">
                <a:latin typeface="굴림" charset="-127"/>
                <a:ea typeface="굴림" charset="-127"/>
              </a:endParaRPr>
            </a:p>
          </p:txBody>
        </p:sp>
        <p:sp>
          <p:nvSpPr>
            <p:cNvPr id="196" name="Rectangle 185"/>
            <p:cNvSpPr>
              <a:spLocks noChangeArrowheads="1"/>
            </p:cNvSpPr>
            <p:nvPr/>
          </p:nvSpPr>
          <p:spPr bwMode="auto">
            <a:xfrm>
              <a:off x="4155" y="3411"/>
              <a:ext cx="78" cy="1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sp3d prstMaterial="softEdge">
              <a:bevelT w="127000" prst="artDeco"/>
            </a:sp3d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ko-KR" altLang="ko-KR" b="1">
                  <a:solidFill>
                    <a:srgbClr val="000000"/>
                  </a:solidFill>
                  <a:latin typeface="Arial" pitchFamily="34" charset="0"/>
                  <a:ea typeface="굴림" charset="-127"/>
                </a:rPr>
                <a:t> </a:t>
              </a:r>
              <a:endParaRPr lang="ko-KR" altLang="ko-KR">
                <a:latin typeface="굴림" charset="-127"/>
                <a:ea typeface="굴림" charset="-127"/>
              </a:endParaRPr>
            </a:p>
          </p:txBody>
        </p:sp>
        <p:sp>
          <p:nvSpPr>
            <p:cNvPr id="198" name="Rectangle 188"/>
            <p:cNvSpPr>
              <a:spLocks noChangeArrowheads="1"/>
            </p:cNvSpPr>
            <p:nvPr/>
          </p:nvSpPr>
          <p:spPr bwMode="auto">
            <a:xfrm>
              <a:off x="5019" y="3411"/>
              <a:ext cx="78" cy="1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sp3d prstMaterial="softEdge">
              <a:bevelT w="127000" prst="artDeco"/>
            </a:sp3d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ko-KR" altLang="ko-KR" b="1">
                  <a:solidFill>
                    <a:srgbClr val="000000"/>
                  </a:solidFill>
                  <a:latin typeface="Arial" pitchFamily="34" charset="0"/>
                  <a:ea typeface="굴림" charset="-127"/>
                </a:rPr>
                <a:t> </a:t>
              </a:r>
              <a:endParaRPr lang="ko-KR" altLang="ko-KR">
                <a:latin typeface="굴림" charset="-127"/>
                <a:ea typeface="굴림" charset="-127"/>
              </a:endParaRPr>
            </a:p>
          </p:txBody>
        </p:sp>
        <p:sp>
          <p:nvSpPr>
            <p:cNvPr id="199" name="Rectangle 190"/>
            <p:cNvSpPr>
              <a:spLocks noChangeArrowheads="1"/>
            </p:cNvSpPr>
            <p:nvPr/>
          </p:nvSpPr>
          <p:spPr bwMode="auto">
            <a:xfrm>
              <a:off x="246" y="3043"/>
              <a:ext cx="810" cy="1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sp3d prstMaterial="softEdge">
              <a:bevelT w="127000" prst="artDeco"/>
            </a:sp3d>
          </p:spPr>
          <p:txBody>
            <a:bodyPr lIns="0" tIns="0" rIns="0" bIns="0">
              <a:spAutoFit/>
            </a:bodyPr>
            <a:lstStyle/>
            <a:p>
              <a:pPr algn="ctr">
                <a:defRPr/>
              </a:pPr>
              <a:r>
                <a:rPr lang="ko-KR" sz="1400" b="1" dirty="0">
                  <a:solidFill>
                    <a:srgbClr val="000000"/>
                  </a:solidFill>
                  <a:latin typeface="돋움" pitchFamily="50" charset="-127"/>
                  <a:ea typeface="굴림" charset="-127"/>
                </a:rPr>
                <a:t>개발</a:t>
              </a:r>
              <a:r>
                <a:rPr lang="en-US" altLang="ko-KR" sz="1400" b="1" dirty="0">
                  <a:solidFill>
                    <a:srgbClr val="000000"/>
                  </a:solidFill>
                  <a:latin typeface="돋움" pitchFamily="50" charset="-127"/>
                  <a:ea typeface="굴림" charset="-127"/>
                </a:rPr>
                <a:t>,</a:t>
              </a:r>
              <a:r>
                <a:rPr lang="ko-KR" altLang="en-US" sz="1400" b="1" dirty="0">
                  <a:solidFill>
                    <a:srgbClr val="000000"/>
                  </a:solidFill>
                  <a:latin typeface="돋움" pitchFamily="50" charset="-127"/>
                  <a:ea typeface="굴림" charset="-127"/>
                </a:rPr>
                <a:t>납품 </a:t>
              </a:r>
              <a:r>
                <a:rPr lang="en-US" altLang="ko-KR" sz="1400" b="1" dirty="0">
                  <a:solidFill>
                    <a:srgbClr val="000000"/>
                  </a:solidFill>
                  <a:latin typeface="돋움" pitchFamily="50" charset="-127"/>
                  <a:ea typeface="굴림" charset="-127"/>
                </a:rPr>
                <a:t>,              </a:t>
              </a:r>
              <a:r>
                <a:rPr lang="ko-KR" altLang="en-US" sz="1400" b="1" dirty="0">
                  <a:solidFill>
                    <a:srgbClr val="000000"/>
                  </a:solidFill>
                  <a:latin typeface="돋움" pitchFamily="50" charset="-127"/>
                  <a:ea typeface="굴림" charset="-127"/>
                </a:rPr>
                <a:t>고객관리</a:t>
              </a:r>
              <a:endParaRPr lang="ko-KR" sz="1400" dirty="0">
                <a:latin typeface="굴림" charset="-127"/>
                <a:ea typeface="굴림" charset="-127"/>
              </a:endParaRPr>
            </a:p>
          </p:txBody>
        </p:sp>
        <p:sp>
          <p:nvSpPr>
            <p:cNvPr id="200" name="Rectangle 193"/>
            <p:cNvSpPr>
              <a:spLocks noChangeArrowheads="1"/>
            </p:cNvSpPr>
            <p:nvPr/>
          </p:nvSpPr>
          <p:spPr bwMode="auto">
            <a:xfrm>
              <a:off x="703" y="3003"/>
              <a:ext cx="359" cy="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sp3d prstMaterial="softEdge">
              <a:bevelT w="127000" prst="artDeco"/>
            </a:sp3d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r>
                <a:rPr lang="en-US" altLang="ko-KR" b="1" dirty="0">
                  <a:solidFill>
                    <a:srgbClr val="000000"/>
                  </a:solidFill>
                  <a:latin typeface="맑은 고딕" pitchFamily="50" charset="-127"/>
                  <a:ea typeface="굴림" charset="-127"/>
                </a:rPr>
                <a:t>       </a:t>
              </a:r>
              <a:endParaRPr lang="ko-KR" altLang="ko-KR" dirty="0">
                <a:latin typeface="굴림" charset="-127"/>
                <a:ea typeface="굴림" charset="-127"/>
              </a:endParaRPr>
            </a:p>
          </p:txBody>
        </p:sp>
        <p:sp>
          <p:nvSpPr>
            <p:cNvPr id="201" name="Rectangle 195"/>
            <p:cNvSpPr>
              <a:spLocks noChangeArrowheads="1"/>
            </p:cNvSpPr>
            <p:nvPr/>
          </p:nvSpPr>
          <p:spPr bwMode="auto">
            <a:xfrm>
              <a:off x="1115" y="3028"/>
              <a:ext cx="769" cy="1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sp3d prstMaterial="softEdge">
              <a:bevelT w="127000" prst="artDeco"/>
            </a:sp3d>
          </p:spPr>
          <p:txBody>
            <a:bodyPr lIns="0" tIns="0" rIns="0" bIns="0">
              <a:spAutoFit/>
            </a:bodyPr>
            <a:lstStyle/>
            <a:p>
              <a:pPr algn="ctr">
                <a:defRPr/>
              </a:pPr>
              <a:r>
                <a:rPr lang="ko-KR" altLang="en-US" sz="1400" b="1" dirty="0">
                  <a:solidFill>
                    <a:srgbClr val="000000"/>
                  </a:solidFill>
                  <a:latin typeface="돋움" pitchFamily="50" charset="-127"/>
                  <a:ea typeface="굴림" charset="-127"/>
                </a:rPr>
                <a:t>회계</a:t>
              </a:r>
              <a:r>
                <a:rPr lang="en-US" altLang="ko-KR" sz="1400" b="1" dirty="0">
                  <a:solidFill>
                    <a:srgbClr val="000000"/>
                  </a:solidFill>
                  <a:latin typeface="돋움" pitchFamily="50" charset="-127"/>
                  <a:ea typeface="굴림" charset="-127"/>
                </a:rPr>
                <a:t>,</a:t>
              </a:r>
              <a:r>
                <a:rPr lang="ko-KR" altLang="en-US" sz="1400" b="1" dirty="0">
                  <a:solidFill>
                    <a:srgbClr val="000000"/>
                  </a:solidFill>
                  <a:latin typeface="돋움" pitchFamily="50" charset="-127"/>
                  <a:ea typeface="굴림" charset="-127"/>
                </a:rPr>
                <a:t>총무</a:t>
              </a:r>
              <a:r>
                <a:rPr lang="en-US" altLang="ko-KR" sz="1400" b="1" dirty="0">
                  <a:solidFill>
                    <a:srgbClr val="000000"/>
                  </a:solidFill>
                  <a:latin typeface="돋움" pitchFamily="50" charset="-127"/>
                  <a:ea typeface="굴림" charset="-127"/>
                </a:rPr>
                <a:t>,</a:t>
              </a:r>
            </a:p>
            <a:p>
              <a:pPr algn="ctr">
                <a:defRPr/>
              </a:pPr>
              <a:r>
                <a:rPr lang="ko-KR" altLang="en-US" sz="1400" b="1" dirty="0">
                  <a:solidFill>
                    <a:srgbClr val="000000"/>
                  </a:solidFill>
                  <a:latin typeface="돋움" pitchFamily="50" charset="-127"/>
                  <a:ea typeface="굴림" charset="-127"/>
                </a:rPr>
                <a:t>경리</a:t>
              </a:r>
              <a:r>
                <a:rPr lang="en-US" altLang="ko-KR" sz="1400" b="1" dirty="0">
                  <a:solidFill>
                    <a:srgbClr val="000000"/>
                  </a:solidFill>
                  <a:latin typeface="돋움" pitchFamily="50" charset="-127"/>
                  <a:ea typeface="굴림" charset="-127"/>
                </a:rPr>
                <a:t>,</a:t>
              </a:r>
              <a:r>
                <a:rPr lang="ko-KR" altLang="en-US" sz="1400" b="1" dirty="0">
                  <a:solidFill>
                    <a:srgbClr val="000000"/>
                  </a:solidFill>
                  <a:latin typeface="돋움" pitchFamily="50" charset="-127"/>
                  <a:ea typeface="굴림" charset="-127"/>
                </a:rPr>
                <a:t>성적서</a:t>
              </a:r>
              <a:endParaRPr lang="ko-KR" sz="1400" dirty="0">
                <a:latin typeface="굴림" charset="-127"/>
                <a:ea typeface="굴림" charset="-127"/>
              </a:endParaRPr>
            </a:p>
          </p:txBody>
        </p:sp>
        <p:sp>
          <p:nvSpPr>
            <p:cNvPr id="202" name="Rectangle 196"/>
            <p:cNvSpPr>
              <a:spLocks noChangeArrowheads="1"/>
            </p:cNvSpPr>
            <p:nvPr/>
          </p:nvSpPr>
          <p:spPr bwMode="auto">
            <a:xfrm>
              <a:off x="1605" y="2991"/>
              <a:ext cx="0" cy="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sp3d prstMaterial="softEdge">
              <a:bevelT w="127000" prst="artDeco"/>
            </a:sp3d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endParaRPr lang="ko-KR" altLang="ko-KR" dirty="0">
                <a:latin typeface="굴림" charset="-127"/>
                <a:ea typeface="굴림" charset="-127"/>
              </a:endParaRPr>
            </a:p>
          </p:txBody>
        </p:sp>
        <p:sp>
          <p:nvSpPr>
            <p:cNvPr id="203" name="Rectangle 200"/>
            <p:cNvSpPr>
              <a:spLocks noChangeArrowheads="1"/>
            </p:cNvSpPr>
            <p:nvPr/>
          </p:nvSpPr>
          <p:spPr bwMode="auto">
            <a:xfrm>
              <a:off x="3867" y="2973"/>
              <a:ext cx="523" cy="3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sp3d prstMaterial="softEdge">
              <a:bevelT w="127000" prst="artDeco"/>
            </a:sp3d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ko-KR" sz="1400" b="1" dirty="0">
                  <a:solidFill>
                    <a:srgbClr val="000000"/>
                  </a:solidFill>
                  <a:latin typeface="돋움" pitchFamily="50" charset="-127"/>
                  <a:ea typeface="굴림" charset="-127"/>
                </a:rPr>
                <a:t>생산계획</a:t>
              </a:r>
              <a:r>
                <a:rPr lang="en-US" altLang="ko-KR" sz="1400" b="1" dirty="0">
                  <a:solidFill>
                    <a:srgbClr val="000000"/>
                  </a:solidFill>
                  <a:latin typeface="돋움" pitchFamily="50" charset="-127"/>
                  <a:ea typeface="굴림" charset="-127"/>
                </a:rPr>
                <a:t>,</a:t>
              </a:r>
            </a:p>
            <a:p>
              <a:pPr>
                <a:defRPr/>
              </a:pPr>
              <a:r>
                <a:rPr lang="ko-KR" altLang="en-US" sz="1400" b="1" dirty="0" err="1">
                  <a:solidFill>
                    <a:srgbClr val="000000"/>
                  </a:solidFill>
                  <a:latin typeface="돋움" pitchFamily="50" charset="-127"/>
                  <a:ea typeface="굴림" charset="-127"/>
                </a:rPr>
                <a:t>금형설계</a:t>
              </a:r>
              <a:r>
                <a:rPr lang="en-US" altLang="ko-KR" sz="1400" b="1" dirty="0">
                  <a:solidFill>
                    <a:srgbClr val="000000"/>
                  </a:solidFill>
                  <a:latin typeface="돋움" pitchFamily="50" charset="-127"/>
                  <a:ea typeface="굴림" charset="-127"/>
                </a:rPr>
                <a:t>, </a:t>
              </a:r>
            </a:p>
            <a:p>
              <a:pPr>
                <a:defRPr/>
              </a:pPr>
              <a:r>
                <a:rPr lang="ko-KR" altLang="en-US" sz="1400" b="1" dirty="0">
                  <a:solidFill>
                    <a:srgbClr val="000000"/>
                  </a:solidFill>
                  <a:latin typeface="돋움" pitchFamily="50" charset="-127"/>
                  <a:ea typeface="굴림" charset="-127"/>
                </a:rPr>
                <a:t>이력관리</a:t>
              </a:r>
              <a:r>
                <a:rPr lang="en-US" altLang="ko-KR" sz="1400" b="1" dirty="0">
                  <a:solidFill>
                    <a:srgbClr val="000000"/>
                  </a:solidFill>
                  <a:latin typeface="돋움" pitchFamily="50" charset="-127"/>
                  <a:ea typeface="굴림" charset="-127"/>
                </a:rPr>
                <a:t>,</a:t>
              </a:r>
            </a:p>
            <a:p>
              <a:pPr>
                <a:defRPr/>
              </a:pPr>
              <a:r>
                <a:rPr lang="ko-KR" altLang="en-US" sz="1400" b="1" dirty="0">
                  <a:solidFill>
                    <a:srgbClr val="000000"/>
                  </a:solidFill>
                  <a:latin typeface="돋움" pitchFamily="50" charset="-127"/>
                  <a:ea typeface="굴림" charset="-127"/>
                </a:rPr>
                <a:t>불출관리</a:t>
              </a:r>
              <a:endParaRPr lang="ko-KR" sz="1400" dirty="0">
                <a:latin typeface="굴림" charset="-127"/>
                <a:ea typeface="굴림" charset="-127"/>
              </a:endParaRPr>
            </a:p>
          </p:txBody>
        </p:sp>
        <p:sp>
          <p:nvSpPr>
            <p:cNvPr id="204" name="Rectangle 206"/>
            <p:cNvSpPr>
              <a:spLocks noChangeArrowheads="1"/>
            </p:cNvSpPr>
            <p:nvPr/>
          </p:nvSpPr>
          <p:spPr bwMode="auto">
            <a:xfrm>
              <a:off x="2865" y="2998"/>
              <a:ext cx="778" cy="2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sp3d prstMaterial="softEdge">
              <a:bevelT w="127000" prst="artDeco"/>
            </a:sp3d>
          </p:spPr>
          <p:txBody>
            <a:bodyPr lIns="0" tIns="0" rIns="0" bIns="0">
              <a:spAutoFit/>
            </a:bodyPr>
            <a:lstStyle/>
            <a:p>
              <a:pPr algn="ctr">
                <a:defRPr/>
              </a:pPr>
              <a:r>
                <a:rPr lang="ko-KR" b="1" dirty="0">
                  <a:solidFill>
                    <a:srgbClr val="000000"/>
                  </a:solidFill>
                  <a:latin typeface="돋움" pitchFamily="50" charset="-127"/>
                  <a:ea typeface="굴림" charset="-127"/>
                </a:rPr>
                <a:t>시스템</a:t>
              </a:r>
              <a:r>
                <a:rPr lang="en-US" altLang="ko-KR" b="1" dirty="0">
                  <a:solidFill>
                    <a:srgbClr val="000000"/>
                  </a:solidFill>
                  <a:latin typeface="돋움" pitchFamily="50" charset="-127"/>
                  <a:ea typeface="굴림" charset="-127"/>
                </a:rPr>
                <a:t>,</a:t>
              </a:r>
              <a:r>
                <a:rPr lang="ko-KR" altLang="en-US" b="1" dirty="0">
                  <a:solidFill>
                    <a:srgbClr val="000000"/>
                  </a:solidFill>
                  <a:latin typeface="돋움" pitchFamily="50" charset="-127"/>
                  <a:ea typeface="굴림" charset="-127"/>
                </a:rPr>
                <a:t>보증</a:t>
              </a:r>
              <a:r>
                <a:rPr lang="en-US" altLang="ko-KR" b="1" dirty="0">
                  <a:solidFill>
                    <a:srgbClr val="000000"/>
                  </a:solidFill>
                  <a:latin typeface="돋움" pitchFamily="50" charset="-127"/>
                  <a:ea typeface="굴림" charset="-127"/>
                </a:rPr>
                <a:t>, </a:t>
              </a:r>
            </a:p>
            <a:p>
              <a:pPr algn="ctr">
                <a:defRPr/>
              </a:pPr>
              <a:r>
                <a:rPr lang="ko-KR" altLang="en-US" b="1" dirty="0">
                  <a:solidFill>
                    <a:srgbClr val="000000"/>
                  </a:solidFill>
                  <a:latin typeface="돋움" pitchFamily="50" charset="-127"/>
                  <a:ea typeface="굴림" charset="-127"/>
                </a:rPr>
                <a:t>수입</a:t>
              </a:r>
              <a:r>
                <a:rPr lang="en-US" altLang="ko-KR" b="1" dirty="0">
                  <a:solidFill>
                    <a:srgbClr val="000000"/>
                  </a:solidFill>
                  <a:latin typeface="돋움" pitchFamily="50" charset="-127"/>
                  <a:ea typeface="굴림" charset="-127"/>
                </a:rPr>
                <a:t>,</a:t>
              </a:r>
              <a:r>
                <a:rPr lang="ko-KR" altLang="en-US" b="1" dirty="0">
                  <a:solidFill>
                    <a:srgbClr val="000000"/>
                  </a:solidFill>
                  <a:latin typeface="돋움" pitchFamily="50" charset="-127"/>
                  <a:ea typeface="굴림" charset="-127"/>
                </a:rPr>
                <a:t>공정</a:t>
              </a:r>
              <a:r>
                <a:rPr lang="en-US" altLang="ko-KR" b="1" dirty="0">
                  <a:solidFill>
                    <a:srgbClr val="000000"/>
                  </a:solidFill>
                  <a:latin typeface="돋움" pitchFamily="50" charset="-127"/>
                  <a:ea typeface="굴림" charset="-127"/>
                </a:rPr>
                <a:t>,</a:t>
              </a:r>
              <a:r>
                <a:rPr lang="ko-KR" altLang="en-US" b="1" dirty="0">
                  <a:solidFill>
                    <a:srgbClr val="000000"/>
                  </a:solidFill>
                  <a:latin typeface="돋움" pitchFamily="50" charset="-127"/>
                  <a:ea typeface="굴림" charset="-127"/>
                </a:rPr>
                <a:t>최종</a:t>
              </a:r>
              <a:r>
                <a:rPr lang="en-US" altLang="ko-KR" b="1" dirty="0">
                  <a:solidFill>
                    <a:srgbClr val="000000"/>
                  </a:solidFill>
                  <a:latin typeface="돋움" pitchFamily="50" charset="-127"/>
                  <a:ea typeface="굴림" charset="-127"/>
                </a:rPr>
                <a:t>,</a:t>
              </a:r>
            </a:p>
            <a:p>
              <a:pPr algn="ctr">
                <a:defRPr/>
              </a:pPr>
              <a:r>
                <a:rPr lang="ko-KR" altLang="en-US" b="1" dirty="0">
                  <a:solidFill>
                    <a:srgbClr val="000000"/>
                  </a:solidFill>
                  <a:latin typeface="돋움" pitchFamily="50" charset="-127"/>
                  <a:ea typeface="굴림" charset="-127"/>
                </a:rPr>
                <a:t>출하검사</a:t>
              </a:r>
              <a:r>
                <a:rPr lang="en-US" altLang="ko-KR" b="1" dirty="0">
                  <a:solidFill>
                    <a:srgbClr val="000000"/>
                  </a:solidFill>
                  <a:latin typeface="돋움" pitchFamily="50" charset="-127"/>
                  <a:ea typeface="굴림" charset="-127"/>
                </a:rPr>
                <a:t>,</a:t>
              </a:r>
            </a:p>
            <a:p>
              <a:pPr algn="ctr">
                <a:defRPr/>
              </a:pPr>
              <a:r>
                <a:rPr lang="ko-KR" altLang="en-US" b="1" dirty="0" err="1">
                  <a:solidFill>
                    <a:srgbClr val="000000"/>
                  </a:solidFill>
                  <a:latin typeface="돋움" pitchFamily="50" charset="-127"/>
                  <a:ea typeface="굴림" charset="-127"/>
                </a:rPr>
                <a:t>계측기관리</a:t>
              </a:r>
              <a:r>
                <a:rPr lang="en-US" altLang="ko-KR" b="1" dirty="0">
                  <a:solidFill>
                    <a:srgbClr val="000000"/>
                  </a:solidFill>
                  <a:latin typeface="돋움" pitchFamily="50" charset="-127"/>
                  <a:ea typeface="굴림" charset="-127"/>
                </a:rPr>
                <a:t> </a:t>
              </a:r>
              <a:endParaRPr lang="ko-KR" dirty="0">
                <a:latin typeface="굴림" charset="-127"/>
                <a:ea typeface="굴림" charset="-127"/>
              </a:endParaRPr>
            </a:p>
          </p:txBody>
        </p:sp>
        <p:sp>
          <p:nvSpPr>
            <p:cNvPr id="205" name="Rectangle 212"/>
            <p:cNvSpPr>
              <a:spLocks noChangeArrowheads="1"/>
            </p:cNvSpPr>
            <p:nvPr/>
          </p:nvSpPr>
          <p:spPr bwMode="auto">
            <a:xfrm>
              <a:off x="2889" y="3075"/>
              <a:ext cx="102" cy="1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sp3d prstMaterial="softEdge">
              <a:bevelT w="127000" prst="artDeco"/>
            </a:sp3d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ko-KR" altLang="ko-KR" b="1">
                  <a:solidFill>
                    <a:srgbClr val="000000"/>
                  </a:solidFill>
                  <a:latin typeface="Arial" pitchFamily="34" charset="0"/>
                  <a:ea typeface="굴림" charset="-127"/>
                </a:rPr>
                <a:t>  </a:t>
              </a:r>
              <a:endParaRPr lang="ko-KR" altLang="ko-KR">
                <a:latin typeface="굴림" charset="-127"/>
                <a:ea typeface="굴림" charset="-127"/>
              </a:endParaRPr>
            </a:p>
          </p:txBody>
        </p:sp>
        <p:sp>
          <p:nvSpPr>
            <p:cNvPr id="206" name="Rectangle 221"/>
            <p:cNvSpPr>
              <a:spLocks noChangeArrowheads="1"/>
            </p:cNvSpPr>
            <p:nvPr/>
          </p:nvSpPr>
          <p:spPr bwMode="auto">
            <a:xfrm>
              <a:off x="1977" y="2991"/>
              <a:ext cx="810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sp3d prstMaterial="softEdge">
              <a:bevelT w="127000" prst="artDeco"/>
            </a:sp3d>
          </p:spPr>
          <p:txBody>
            <a:bodyPr lIns="0" tIns="0" rIns="0" bIns="0">
              <a:spAutoFit/>
            </a:bodyPr>
            <a:lstStyle/>
            <a:p>
              <a:pPr algn="ctr">
                <a:defRPr/>
              </a:pPr>
              <a:r>
                <a:rPr lang="ko-KR" altLang="en-US" b="1" dirty="0">
                  <a:latin typeface="굴림" charset="-127"/>
                  <a:ea typeface="굴림" charset="-127"/>
                </a:rPr>
                <a:t>재고관리</a:t>
              </a:r>
              <a:r>
                <a:rPr lang="en-US" altLang="ko-KR" b="1" dirty="0">
                  <a:latin typeface="굴림" charset="-127"/>
                  <a:ea typeface="굴림" charset="-127"/>
                </a:rPr>
                <a:t>,</a:t>
              </a:r>
            </a:p>
            <a:p>
              <a:pPr algn="ctr">
                <a:defRPr/>
              </a:pPr>
              <a:r>
                <a:rPr lang="en-US" altLang="ko-KR" b="1" dirty="0">
                  <a:latin typeface="굴림" charset="-127"/>
                  <a:ea typeface="굴림" charset="-127"/>
                </a:rPr>
                <a:t>LOT</a:t>
              </a:r>
              <a:r>
                <a:rPr lang="ko-KR" altLang="en-US" b="1" dirty="0">
                  <a:latin typeface="굴림" charset="-127"/>
                  <a:ea typeface="굴림" charset="-127"/>
                </a:rPr>
                <a:t>관리</a:t>
              </a:r>
              <a:r>
                <a:rPr lang="en-US" altLang="ko-KR" b="1" dirty="0">
                  <a:latin typeface="굴림" charset="-127"/>
                  <a:ea typeface="굴림" charset="-127"/>
                </a:rPr>
                <a:t>,</a:t>
              </a:r>
            </a:p>
            <a:p>
              <a:pPr algn="ctr">
                <a:defRPr/>
              </a:pPr>
              <a:r>
                <a:rPr lang="ko-KR" altLang="en-US" b="1" dirty="0">
                  <a:latin typeface="굴림" charset="-127"/>
                  <a:ea typeface="굴림" charset="-127"/>
                </a:rPr>
                <a:t>입출고관리</a:t>
              </a:r>
              <a:endParaRPr lang="ko-KR" altLang="ko-KR" b="1" dirty="0">
                <a:latin typeface="굴림" charset="-127"/>
                <a:ea typeface="굴림" charset="-127"/>
              </a:endParaRPr>
            </a:p>
          </p:txBody>
        </p:sp>
        <p:sp>
          <p:nvSpPr>
            <p:cNvPr id="207" name="Rectangle 223"/>
            <p:cNvSpPr>
              <a:spLocks noChangeArrowheads="1"/>
            </p:cNvSpPr>
            <p:nvPr/>
          </p:nvSpPr>
          <p:spPr bwMode="auto">
            <a:xfrm>
              <a:off x="378" y="2643"/>
              <a:ext cx="633" cy="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sp3d prstMaterial="softEdge">
              <a:bevelT w="127000" prst="artDeco"/>
            </a:sp3d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r>
                <a:rPr lang="ko-KR" altLang="en-US" sz="1400" b="1" dirty="0">
                  <a:solidFill>
                    <a:srgbClr val="000000"/>
                  </a:solidFill>
                  <a:latin typeface="돋움" pitchFamily="50" charset="-127"/>
                  <a:ea typeface="굴림" charset="-127"/>
                </a:rPr>
                <a:t>  영업관리</a:t>
              </a:r>
              <a:endParaRPr lang="ko-KR" dirty="0">
                <a:latin typeface="굴림" charset="-127"/>
                <a:ea typeface="굴림" charset="-127"/>
              </a:endParaRPr>
            </a:p>
          </p:txBody>
        </p:sp>
        <p:sp>
          <p:nvSpPr>
            <p:cNvPr id="208" name="Rectangle 226"/>
            <p:cNvSpPr>
              <a:spLocks noChangeArrowheads="1"/>
            </p:cNvSpPr>
            <p:nvPr/>
          </p:nvSpPr>
          <p:spPr bwMode="auto">
            <a:xfrm>
              <a:off x="1194" y="2649"/>
              <a:ext cx="627" cy="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sp3d prstMaterial="softEdge">
              <a:bevelT w="127000" prst="artDeco"/>
            </a:sp3d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r>
                <a:rPr lang="ko-KR" altLang="en-US" sz="1400" b="1" dirty="0">
                  <a:solidFill>
                    <a:srgbClr val="000000"/>
                  </a:solidFill>
                  <a:latin typeface="굴림" charset="-127"/>
                  <a:ea typeface="굴림" charset="-127"/>
                </a:rPr>
                <a:t>경리</a:t>
              </a:r>
              <a:r>
                <a:rPr lang="en-US" altLang="ko-KR" sz="1400" b="1" dirty="0">
                  <a:solidFill>
                    <a:srgbClr val="000000"/>
                  </a:solidFill>
                  <a:latin typeface="굴림" charset="-127"/>
                  <a:ea typeface="굴림" charset="-127"/>
                </a:rPr>
                <a:t>, </a:t>
              </a:r>
              <a:r>
                <a:rPr lang="ko-KR" altLang="en-US" sz="1400" b="1" dirty="0">
                  <a:solidFill>
                    <a:srgbClr val="000000"/>
                  </a:solidFill>
                  <a:latin typeface="굴림" charset="-127"/>
                  <a:ea typeface="굴림" charset="-127"/>
                </a:rPr>
                <a:t>총무</a:t>
              </a:r>
              <a:endParaRPr lang="ko-KR" dirty="0">
                <a:latin typeface="굴림" charset="-127"/>
                <a:ea typeface="굴림" charset="-127"/>
              </a:endParaRPr>
            </a:p>
          </p:txBody>
        </p:sp>
        <p:sp>
          <p:nvSpPr>
            <p:cNvPr id="209" name="Rectangle 227"/>
            <p:cNvSpPr>
              <a:spLocks noChangeArrowheads="1"/>
            </p:cNvSpPr>
            <p:nvPr/>
          </p:nvSpPr>
          <p:spPr bwMode="auto">
            <a:xfrm>
              <a:off x="2175" y="2649"/>
              <a:ext cx="501" cy="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sp3d prstMaterial="softEdge">
              <a:bevelT w="127000" prst="artDeco"/>
            </a:sp3d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r>
                <a:rPr lang="ko-KR" altLang="en-US" sz="1400" b="1" dirty="0">
                  <a:solidFill>
                    <a:srgbClr val="000000"/>
                  </a:solidFill>
                  <a:latin typeface="돋움" pitchFamily="50" charset="-127"/>
                  <a:ea typeface="굴림" charset="-127"/>
                </a:rPr>
                <a:t>자재</a:t>
              </a:r>
              <a:r>
                <a:rPr lang="ko-KR" sz="1400" b="1" dirty="0">
                  <a:solidFill>
                    <a:srgbClr val="000000"/>
                  </a:solidFill>
                  <a:latin typeface="돋움" pitchFamily="50" charset="-127"/>
                  <a:ea typeface="굴림" charset="-127"/>
                </a:rPr>
                <a:t>관리</a:t>
              </a:r>
              <a:endParaRPr lang="ko-KR" dirty="0">
                <a:latin typeface="굴림" charset="-127"/>
                <a:ea typeface="굴림" charset="-127"/>
              </a:endParaRPr>
            </a:p>
          </p:txBody>
        </p:sp>
        <p:sp>
          <p:nvSpPr>
            <p:cNvPr id="210" name="Rectangle 228"/>
            <p:cNvSpPr>
              <a:spLocks noChangeArrowheads="1"/>
            </p:cNvSpPr>
            <p:nvPr/>
          </p:nvSpPr>
          <p:spPr bwMode="auto">
            <a:xfrm>
              <a:off x="3039" y="2649"/>
              <a:ext cx="492" cy="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sp3d prstMaterial="softEdge">
              <a:bevelT w="127000" prst="artDeco"/>
            </a:sp3d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r>
                <a:rPr lang="ko-KR" sz="1400" b="1" dirty="0">
                  <a:solidFill>
                    <a:srgbClr val="000000"/>
                  </a:solidFill>
                  <a:latin typeface="돋움" pitchFamily="50" charset="-127"/>
                  <a:ea typeface="굴림" charset="-127"/>
                </a:rPr>
                <a:t>품질관리</a:t>
              </a:r>
              <a:endParaRPr lang="ko-KR" dirty="0">
                <a:latin typeface="굴림" charset="-127"/>
                <a:ea typeface="굴림" charset="-127"/>
              </a:endParaRPr>
            </a:p>
          </p:txBody>
        </p:sp>
        <p:sp>
          <p:nvSpPr>
            <p:cNvPr id="211" name="Rectangle 229"/>
            <p:cNvSpPr>
              <a:spLocks noChangeArrowheads="1"/>
            </p:cNvSpPr>
            <p:nvPr/>
          </p:nvSpPr>
          <p:spPr bwMode="auto">
            <a:xfrm>
              <a:off x="3918" y="2649"/>
              <a:ext cx="468" cy="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sp3d prstMaterial="softEdge">
              <a:bevelT w="127000" prst="artDeco"/>
            </a:sp3d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r>
                <a:rPr lang="ko-KR" altLang="en-US" sz="1400" b="1" dirty="0">
                  <a:solidFill>
                    <a:srgbClr val="000000"/>
                  </a:solidFill>
                  <a:latin typeface="돋움" pitchFamily="50" charset="-127"/>
                  <a:ea typeface="굴림" charset="-127"/>
                </a:rPr>
                <a:t>생산</a:t>
              </a:r>
              <a:r>
                <a:rPr lang="ko-KR" sz="1400" b="1" dirty="0">
                  <a:solidFill>
                    <a:srgbClr val="000000"/>
                  </a:solidFill>
                  <a:latin typeface="돋움" pitchFamily="50" charset="-127"/>
                  <a:ea typeface="굴림" charset="-127"/>
                </a:rPr>
                <a:t>관리</a:t>
              </a:r>
              <a:endParaRPr lang="ko-KR" dirty="0">
                <a:latin typeface="굴림" charset="-127"/>
                <a:ea typeface="굴림" charset="-127"/>
              </a:endParaRPr>
            </a:p>
          </p:txBody>
        </p:sp>
        <p:sp>
          <p:nvSpPr>
            <p:cNvPr id="212" name="Rectangle 230"/>
            <p:cNvSpPr>
              <a:spLocks noChangeArrowheads="1"/>
            </p:cNvSpPr>
            <p:nvPr/>
          </p:nvSpPr>
          <p:spPr bwMode="auto">
            <a:xfrm>
              <a:off x="4700" y="2649"/>
              <a:ext cx="586" cy="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sp3d prstMaterial="softEdge">
              <a:bevelT w="127000" prst="artDeco"/>
            </a:sp3d>
          </p:spPr>
          <p:txBody>
            <a:bodyPr lIns="0" tIns="0" rIns="0" bIns="0">
              <a:spAutoFit/>
            </a:bodyPr>
            <a:lstStyle/>
            <a:p>
              <a:pPr>
                <a:defRPr/>
              </a:pPr>
              <a:r>
                <a:rPr lang="ko-KR" sz="1400" b="1" dirty="0" err="1">
                  <a:solidFill>
                    <a:srgbClr val="000000"/>
                  </a:solidFill>
                  <a:latin typeface="돋움" pitchFamily="50" charset="-127"/>
                  <a:ea typeface="굴림" charset="-127"/>
                </a:rPr>
                <a:t>단조생산팀</a:t>
              </a:r>
              <a:endParaRPr lang="ko-KR" dirty="0">
                <a:latin typeface="굴림" charset="-127"/>
                <a:ea typeface="굴림" charset="-127"/>
              </a:endParaRPr>
            </a:p>
          </p:txBody>
        </p:sp>
        <p:sp>
          <p:nvSpPr>
            <p:cNvPr id="213" name="Rectangle 231"/>
            <p:cNvSpPr>
              <a:spLocks noChangeArrowheads="1"/>
            </p:cNvSpPr>
            <p:nvPr/>
          </p:nvSpPr>
          <p:spPr bwMode="auto">
            <a:xfrm>
              <a:off x="2535" y="1480"/>
              <a:ext cx="570" cy="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sp3d prstMaterial="softEdge">
              <a:bevelT w="127000" prst="artDeco"/>
            </a:sp3d>
          </p:spPr>
          <p:txBody>
            <a:bodyPr lIns="0" tIns="0" rIns="0" bIns="0">
              <a:spAutoFit/>
            </a:bodyPr>
            <a:lstStyle/>
            <a:p>
              <a:pPr algn="ctr">
                <a:defRPr/>
              </a:pPr>
              <a:r>
                <a:rPr lang="ko-KR" sz="1400" b="1" dirty="0">
                  <a:solidFill>
                    <a:srgbClr val="FFFFFF"/>
                  </a:solidFill>
                  <a:latin typeface="굴림" charset="-127"/>
                  <a:ea typeface="굴림" charset="-127"/>
                </a:rPr>
                <a:t>대</a:t>
              </a:r>
              <a:r>
                <a:rPr lang="ko-KR" altLang="en-US" sz="1400" b="1" dirty="0">
                  <a:solidFill>
                    <a:srgbClr val="FFFFFF"/>
                  </a:solidFill>
                  <a:latin typeface="굴림" charset="-127"/>
                  <a:ea typeface="굴림" charset="-127"/>
                </a:rPr>
                <a:t>표이사</a:t>
              </a:r>
              <a:endParaRPr lang="ko-KR" dirty="0">
                <a:latin typeface="굴림" charset="-127"/>
                <a:ea typeface="굴림" charset="-127"/>
              </a:endParaRPr>
            </a:p>
          </p:txBody>
        </p:sp>
        <p:sp>
          <p:nvSpPr>
            <p:cNvPr id="214" name="Rectangle 232"/>
            <p:cNvSpPr>
              <a:spLocks noChangeArrowheads="1"/>
            </p:cNvSpPr>
            <p:nvPr/>
          </p:nvSpPr>
          <p:spPr bwMode="auto">
            <a:xfrm>
              <a:off x="2655" y="1719"/>
              <a:ext cx="96" cy="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sp3d prstMaterial="softEdge">
              <a:bevelT w="127000" prst="artDeco"/>
            </a:sp3d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ko-KR" altLang="ko-KR" sz="1400" b="1">
                  <a:solidFill>
                    <a:srgbClr val="FFFFFF"/>
                  </a:solidFill>
                  <a:latin typeface="Arial" pitchFamily="34" charset="0"/>
                  <a:ea typeface="굴림" charset="-127"/>
                </a:rPr>
                <a:t> </a:t>
              </a:r>
              <a:endParaRPr lang="ko-KR" altLang="ko-KR">
                <a:latin typeface="굴림" charset="-127"/>
                <a:ea typeface="굴림" charset="-127"/>
              </a:endParaRPr>
            </a:p>
          </p:txBody>
        </p:sp>
        <p:sp>
          <p:nvSpPr>
            <p:cNvPr id="216" name="Rectangle 239"/>
            <p:cNvSpPr>
              <a:spLocks noChangeArrowheads="1"/>
            </p:cNvSpPr>
            <p:nvPr/>
          </p:nvSpPr>
          <p:spPr bwMode="auto">
            <a:xfrm>
              <a:off x="2586" y="2219"/>
              <a:ext cx="444" cy="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sp3d prstMaterial="softEdge">
              <a:bevelT w="127000" prst="artDeco"/>
            </a:sp3d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ko-KR" sz="1400" b="1" dirty="0">
                  <a:solidFill>
                    <a:srgbClr val="000000"/>
                  </a:solidFill>
                  <a:latin typeface="돋움" pitchFamily="50" charset="-127"/>
                  <a:ea typeface="굴림" charset="-127"/>
                </a:rPr>
                <a:t>관리팀</a:t>
              </a:r>
              <a:r>
                <a:rPr lang="ko-KR" altLang="en-US" sz="1400" b="1" dirty="0">
                  <a:solidFill>
                    <a:srgbClr val="000000"/>
                  </a:solidFill>
                  <a:latin typeface="돋움" pitchFamily="50" charset="-127"/>
                  <a:ea typeface="굴림" charset="-127"/>
                </a:rPr>
                <a:t>장</a:t>
              </a:r>
              <a:endParaRPr lang="ko-KR" dirty="0">
                <a:latin typeface="굴림" charset="-127"/>
                <a:ea typeface="굴림" charset="-127"/>
              </a:endParaRPr>
            </a:p>
          </p:txBody>
        </p:sp>
        <p:sp>
          <p:nvSpPr>
            <p:cNvPr id="218" name="Rectangle 241"/>
            <p:cNvSpPr>
              <a:spLocks noChangeArrowheads="1"/>
            </p:cNvSpPr>
            <p:nvPr/>
          </p:nvSpPr>
          <p:spPr bwMode="auto">
            <a:xfrm>
              <a:off x="2001" y="2289"/>
              <a:ext cx="96" cy="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sp3d prstMaterial="softEdge">
              <a:bevelT w="127000" prst="artDeco"/>
            </a:sp3d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ko-KR" altLang="ko-KR" sz="1400" b="1">
                  <a:solidFill>
                    <a:srgbClr val="000000"/>
                  </a:solidFill>
                  <a:latin typeface="Arial" pitchFamily="34" charset="0"/>
                  <a:ea typeface="굴림" charset="-127"/>
                </a:rPr>
                <a:t> </a:t>
              </a:r>
              <a:endParaRPr lang="ko-KR" altLang="ko-KR">
                <a:latin typeface="굴림" charset="-127"/>
                <a:ea typeface="굴림" charset="-127"/>
              </a:endParaRPr>
            </a:p>
          </p:txBody>
        </p:sp>
        <p:sp>
          <p:nvSpPr>
            <p:cNvPr id="219" name="Line 247"/>
            <p:cNvSpPr>
              <a:spLocks noChangeShapeType="1"/>
            </p:cNvSpPr>
            <p:nvPr/>
          </p:nvSpPr>
          <p:spPr bwMode="auto">
            <a:xfrm>
              <a:off x="2391" y="1707"/>
              <a:ext cx="864" cy="1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ffectLst/>
            <a:sp3d prstMaterial="softEdge">
              <a:bevelT w="127000" prst="artDeco"/>
            </a:sp3d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charset="-127"/>
                <a:ea typeface="굴림" charset="-127"/>
              </a:endParaRPr>
            </a:p>
          </p:txBody>
        </p:sp>
        <p:sp>
          <p:nvSpPr>
            <p:cNvPr id="220" name="Line 253"/>
            <p:cNvSpPr>
              <a:spLocks noChangeShapeType="1"/>
            </p:cNvSpPr>
            <p:nvPr/>
          </p:nvSpPr>
          <p:spPr bwMode="auto">
            <a:xfrm>
              <a:off x="2391" y="1851"/>
              <a:ext cx="864" cy="1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ffectLst/>
            <a:sp3d prstMaterial="softEdge">
              <a:bevelT w="127000" prst="artDeco"/>
            </a:sp3d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charset="-127"/>
                <a:ea typeface="굴림" charset="-127"/>
              </a:endParaRPr>
            </a:p>
          </p:txBody>
        </p:sp>
        <p:sp>
          <p:nvSpPr>
            <p:cNvPr id="222" name="Line 259"/>
            <p:cNvSpPr>
              <a:spLocks noChangeShapeType="1"/>
            </p:cNvSpPr>
            <p:nvPr/>
          </p:nvSpPr>
          <p:spPr bwMode="auto">
            <a:xfrm>
              <a:off x="2385" y="1707"/>
              <a:ext cx="1" cy="288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ffectLst/>
            <a:sp3d prstMaterial="softEdge">
              <a:bevelT w="127000" prst="artDeco"/>
            </a:sp3d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charset="-127"/>
                <a:ea typeface="굴림" charset="-127"/>
              </a:endParaRPr>
            </a:p>
          </p:txBody>
        </p:sp>
        <p:sp>
          <p:nvSpPr>
            <p:cNvPr id="224" name="Line 263"/>
            <p:cNvSpPr>
              <a:spLocks noChangeShapeType="1"/>
            </p:cNvSpPr>
            <p:nvPr/>
          </p:nvSpPr>
          <p:spPr bwMode="auto">
            <a:xfrm>
              <a:off x="3249" y="1713"/>
              <a:ext cx="1" cy="282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ffectLst/>
            <a:sp3d prstMaterial="softEdge">
              <a:bevelT w="127000" prst="artDeco"/>
            </a:sp3d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charset="-127"/>
                <a:ea typeface="굴림" charset="-127"/>
              </a:endParaRPr>
            </a:p>
          </p:txBody>
        </p:sp>
        <p:sp>
          <p:nvSpPr>
            <p:cNvPr id="226" name="Line 269"/>
            <p:cNvSpPr>
              <a:spLocks noChangeShapeType="1"/>
            </p:cNvSpPr>
            <p:nvPr/>
          </p:nvSpPr>
          <p:spPr bwMode="auto">
            <a:xfrm>
              <a:off x="1959" y="1995"/>
              <a:ext cx="2592" cy="1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ffectLst/>
            <a:sp3d prstMaterial="softEdge">
              <a:bevelT w="127000" prst="artDeco"/>
            </a:sp3d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charset="-127"/>
                <a:ea typeface="굴림" charset="-127"/>
              </a:endParaRPr>
            </a:p>
          </p:txBody>
        </p:sp>
        <p:sp>
          <p:nvSpPr>
            <p:cNvPr id="228" name="Line 277"/>
            <p:cNvSpPr>
              <a:spLocks noChangeShapeType="1"/>
            </p:cNvSpPr>
            <p:nvPr/>
          </p:nvSpPr>
          <p:spPr bwMode="auto">
            <a:xfrm>
              <a:off x="1527" y="2127"/>
              <a:ext cx="864" cy="1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ffectLst/>
            <a:sp3d prstMaterial="softEdge">
              <a:bevelT w="127000" prst="artDeco"/>
            </a:sp3d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charset="-127"/>
                <a:ea typeface="굴림" charset="-127"/>
              </a:endParaRPr>
            </a:p>
          </p:txBody>
        </p:sp>
        <p:sp>
          <p:nvSpPr>
            <p:cNvPr id="229" name="Line 285"/>
            <p:cNvSpPr>
              <a:spLocks noChangeShapeType="1"/>
            </p:cNvSpPr>
            <p:nvPr/>
          </p:nvSpPr>
          <p:spPr bwMode="auto">
            <a:xfrm>
              <a:off x="4119" y="2127"/>
              <a:ext cx="864" cy="1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ffectLst/>
            <a:sp3d prstMaterial="softEdge">
              <a:bevelT w="127000" prst="artDeco"/>
            </a:sp3d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charset="-127"/>
                <a:ea typeface="굴림" charset="-127"/>
              </a:endParaRPr>
            </a:p>
          </p:txBody>
        </p:sp>
        <p:sp>
          <p:nvSpPr>
            <p:cNvPr id="230" name="Line 291"/>
            <p:cNvSpPr>
              <a:spLocks noChangeShapeType="1"/>
            </p:cNvSpPr>
            <p:nvPr/>
          </p:nvSpPr>
          <p:spPr bwMode="auto">
            <a:xfrm>
              <a:off x="1527" y="2271"/>
              <a:ext cx="864" cy="1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ffectLst/>
            <a:sp3d prstMaterial="softEdge">
              <a:bevelT w="127000" prst="artDeco"/>
            </a:sp3d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charset="-127"/>
                <a:ea typeface="굴림" charset="-127"/>
              </a:endParaRPr>
            </a:p>
          </p:txBody>
        </p:sp>
        <p:sp>
          <p:nvSpPr>
            <p:cNvPr id="232" name="Line 295"/>
            <p:cNvSpPr>
              <a:spLocks noChangeShapeType="1"/>
            </p:cNvSpPr>
            <p:nvPr/>
          </p:nvSpPr>
          <p:spPr bwMode="auto">
            <a:xfrm>
              <a:off x="4119" y="2271"/>
              <a:ext cx="864" cy="1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ffectLst/>
            <a:sp3d prstMaterial="softEdge">
              <a:bevelT w="127000" prst="artDeco"/>
            </a:sp3d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charset="-127"/>
                <a:ea typeface="굴림" charset="-127"/>
              </a:endParaRPr>
            </a:p>
          </p:txBody>
        </p:sp>
        <p:sp>
          <p:nvSpPr>
            <p:cNvPr id="234" name="Line 303"/>
            <p:cNvSpPr>
              <a:spLocks noChangeShapeType="1"/>
            </p:cNvSpPr>
            <p:nvPr/>
          </p:nvSpPr>
          <p:spPr bwMode="auto">
            <a:xfrm>
              <a:off x="1953" y="1995"/>
              <a:ext cx="1" cy="132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ffectLst/>
            <a:sp3d prstMaterial="softEdge">
              <a:bevelT w="127000" prst="artDeco"/>
            </a:sp3d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charset="-127"/>
                <a:ea typeface="굴림" charset="-127"/>
              </a:endParaRPr>
            </a:p>
          </p:txBody>
        </p:sp>
        <p:sp>
          <p:nvSpPr>
            <p:cNvPr id="236" name="Line 307"/>
            <p:cNvSpPr>
              <a:spLocks noChangeShapeType="1"/>
            </p:cNvSpPr>
            <p:nvPr/>
          </p:nvSpPr>
          <p:spPr bwMode="auto">
            <a:xfrm>
              <a:off x="663" y="2415"/>
              <a:ext cx="2592" cy="1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ffectLst/>
            <a:sp3d prstMaterial="softEdge">
              <a:bevelT w="127000" prst="artDeco"/>
            </a:sp3d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charset="-127"/>
                <a:ea typeface="굴림" charset="-127"/>
              </a:endParaRPr>
            </a:p>
          </p:txBody>
        </p:sp>
        <p:sp>
          <p:nvSpPr>
            <p:cNvPr id="238" name="Line 313"/>
            <p:cNvSpPr>
              <a:spLocks noChangeShapeType="1"/>
            </p:cNvSpPr>
            <p:nvPr/>
          </p:nvSpPr>
          <p:spPr bwMode="auto">
            <a:xfrm>
              <a:off x="4545" y="2001"/>
              <a:ext cx="1" cy="126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ffectLst/>
            <a:sp3d prstMaterial="softEdge">
              <a:bevelT w="127000" prst="artDeco"/>
            </a:sp3d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charset="-127"/>
                <a:ea typeface="굴림" charset="-127"/>
              </a:endParaRPr>
            </a:p>
          </p:txBody>
        </p:sp>
        <p:sp>
          <p:nvSpPr>
            <p:cNvPr id="240" name="Line 315"/>
            <p:cNvSpPr>
              <a:spLocks noChangeShapeType="1"/>
            </p:cNvSpPr>
            <p:nvPr/>
          </p:nvSpPr>
          <p:spPr bwMode="auto">
            <a:xfrm>
              <a:off x="4119" y="2415"/>
              <a:ext cx="864" cy="1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ffectLst/>
            <a:sp3d prstMaterial="softEdge">
              <a:bevelT w="127000" prst="artDeco"/>
            </a:sp3d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charset="-127"/>
                <a:ea typeface="굴림" charset="-127"/>
              </a:endParaRPr>
            </a:p>
          </p:txBody>
        </p:sp>
        <p:sp>
          <p:nvSpPr>
            <p:cNvPr id="242" name="Line 329"/>
            <p:cNvSpPr>
              <a:spLocks noChangeShapeType="1"/>
            </p:cNvSpPr>
            <p:nvPr/>
          </p:nvSpPr>
          <p:spPr bwMode="auto">
            <a:xfrm>
              <a:off x="231" y="2547"/>
              <a:ext cx="5184" cy="1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ffectLst/>
            <a:sp3d prstMaterial="softEdge">
              <a:bevelT w="127000" prst="artDeco"/>
            </a:sp3d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charset="-127"/>
                <a:ea typeface="굴림" charset="-127"/>
              </a:endParaRPr>
            </a:p>
          </p:txBody>
        </p:sp>
        <p:sp>
          <p:nvSpPr>
            <p:cNvPr id="243" name="Rectangle 330"/>
            <p:cNvSpPr>
              <a:spLocks noChangeArrowheads="1"/>
            </p:cNvSpPr>
            <p:nvPr/>
          </p:nvSpPr>
          <p:spPr bwMode="auto">
            <a:xfrm>
              <a:off x="231" y="2547"/>
              <a:ext cx="5184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  <a:effectLst/>
            <a:sp3d prstMaterial="softEdge">
              <a:bevelT w="127000" prst="artDeco"/>
            </a:sp3d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charset="-127"/>
                <a:ea typeface="굴림" charset="-127"/>
              </a:endParaRPr>
            </a:p>
          </p:txBody>
        </p:sp>
        <p:sp>
          <p:nvSpPr>
            <p:cNvPr id="244" name="Line 333"/>
            <p:cNvSpPr>
              <a:spLocks noChangeShapeType="1"/>
            </p:cNvSpPr>
            <p:nvPr/>
          </p:nvSpPr>
          <p:spPr bwMode="auto">
            <a:xfrm>
              <a:off x="231" y="2853"/>
              <a:ext cx="5184" cy="1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ffectLst/>
            <a:sp3d prstMaterial="softEdge">
              <a:bevelT w="127000" prst="artDeco"/>
            </a:sp3d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charset="-127"/>
                <a:ea typeface="굴림" charset="-127"/>
              </a:endParaRPr>
            </a:p>
          </p:txBody>
        </p:sp>
        <p:sp>
          <p:nvSpPr>
            <p:cNvPr id="245" name="Rectangle 334"/>
            <p:cNvSpPr>
              <a:spLocks noChangeArrowheads="1"/>
            </p:cNvSpPr>
            <p:nvPr/>
          </p:nvSpPr>
          <p:spPr bwMode="auto">
            <a:xfrm>
              <a:off x="231" y="2853"/>
              <a:ext cx="5184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  <a:effectLst/>
            <a:sp3d prstMaterial="softEdge">
              <a:bevelT w="127000" prst="artDeco"/>
            </a:sp3d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charset="-127"/>
                <a:ea typeface="굴림" charset="-127"/>
              </a:endParaRPr>
            </a:p>
          </p:txBody>
        </p:sp>
        <p:sp>
          <p:nvSpPr>
            <p:cNvPr id="246" name="Line 335"/>
            <p:cNvSpPr>
              <a:spLocks noChangeShapeType="1"/>
            </p:cNvSpPr>
            <p:nvPr/>
          </p:nvSpPr>
          <p:spPr bwMode="auto">
            <a:xfrm>
              <a:off x="231" y="3399"/>
              <a:ext cx="5184" cy="1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ffectLst/>
            <a:sp3d prstMaterial="softEdge">
              <a:bevelT w="127000" prst="artDeco"/>
            </a:sp3d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charset="-127"/>
                <a:ea typeface="굴림" charset="-127"/>
              </a:endParaRPr>
            </a:p>
          </p:txBody>
        </p:sp>
        <p:sp>
          <p:nvSpPr>
            <p:cNvPr id="247" name="Rectangle 336"/>
            <p:cNvSpPr>
              <a:spLocks noChangeArrowheads="1"/>
            </p:cNvSpPr>
            <p:nvPr/>
          </p:nvSpPr>
          <p:spPr bwMode="auto">
            <a:xfrm>
              <a:off x="231" y="3399"/>
              <a:ext cx="5184" cy="6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  <a:effectLst/>
            <a:sp3d prstMaterial="softEdge">
              <a:bevelT w="127000" prst="artDeco"/>
            </a:sp3d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charset="-127"/>
                <a:ea typeface="굴림" charset="-127"/>
              </a:endParaRPr>
            </a:p>
          </p:txBody>
        </p:sp>
        <p:sp>
          <p:nvSpPr>
            <p:cNvPr id="248" name="Line 337"/>
            <p:cNvSpPr>
              <a:spLocks noChangeShapeType="1"/>
            </p:cNvSpPr>
            <p:nvPr/>
          </p:nvSpPr>
          <p:spPr bwMode="auto">
            <a:xfrm>
              <a:off x="225" y="2547"/>
              <a:ext cx="1" cy="990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ffectLst/>
            <a:sp3d prstMaterial="softEdge">
              <a:bevelT w="127000" prst="artDeco"/>
            </a:sp3d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charset="-127"/>
                <a:ea typeface="굴림" charset="-127"/>
              </a:endParaRPr>
            </a:p>
          </p:txBody>
        </p:sp>
        <p:sp>
          <p:nvSpPr>
            <p:cNvPr id="249" name="Rectangle 338"/>
            <p:cNvSpPr>
              <a:spLocks noChangeArrowheads="1"/>
            </p:cNvSpPr>
            <p:nvPr/>
          </p:nvSpPr>
          <p:spPr bwMode="auto">
            <a:xfrm>
              <a:off x="225" y="2547"/>
              <a:ext cx="6" cy="990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  <a:effectLst/>
            <a:sp3d prstMaterial="softEdge">
              <a:bevelT w="127000" prst="artDeco"/>
            </a:sp3d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charset="-127"/>
                <a:ea typeface="굴림" charset="-127"/>
              </a:endParaRPr>
            </a:p>
          </p:txBody>
        </p:sp>
        <p:sp>
          <p:nvSpPr>
            <p:cNvPr id="250" name="Line 339"/>
            <p:cNvSpPr>
              <a:spLocks noChangeShapeType="1"/>
            </p:cNvSpPr>
            <p:nvPr/>
          </p:nvSpPr>
          <p:spPr bwMode="auto">
            <a:xfrm>
              <a:off x="657" y="2415"/>
              <a:ext cx="1" cy="138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ffectLst/>
            <a:sp3d prstMaterial="softEdge">
              <a:bevelT w="127000" prst="artDeco"/>
            </a:sp3d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charset="-127"/>
                <a:ea typeface="굴림" charset="-127"/>
              </a:endParaRPr>
            </a:p>
          </p:txBody>
        </p:sp>
        <p:sp>
          <p:nvSpPr>
            <p:cNvPr id="251" name="Rectangle 340"/>
            <p:cNvSpPr>
              <a:spLocks noChangeArrowheads="1"/>
            </p:cNvSpPr>
            <p:nvPr/>
          </p:nvSpPr>
          <p:spPr bwMode="auto">
            <a:xfrm>
              <a:off x="2811" y="1596"/>
              <a:ext cx="29" cy="225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  <a:effectLst/>
            <a:sp3d prstMaterial="softEdge">
              <a:bevelT w="127000" prst="artDeco"/>
            </a:sp3d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charset="-127"/>
                <a:ea typeface="굴림" charset="-127"/>
              </a:endParaRPr>
            </a:p>
          </p:txBody>
        </p:sp>
        <p:sp>
          <p:nvSpPr>
            <p:cNvPr id="252" name="Line 341"/>
            <p:cNvSpPr>
              <a:spLocks noChangeShapeType="1"/>
            </p:cNvSpPr>
            <p:nvPr/>
          </p:nvSpPr>
          <p:spPr bwMode="auto">
            <a:xfrm>
              <a:off x="1089" y="2553"/>
              <a:ext cx="1" cy="984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ffectLst/>
            <a:sp3d prstMaterial="softEdge">
              <a:bevelT w="127000" prst="artDeco"/>
            </a:sp3d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charset="-127"/>
                <a:ea typeface="굴림" charset="-127"/>
              </a:endParaRPr>
            </a:p>
          </p:txBody>
        </p:sp>
        <p:sp>
          <p:nvSpPr>
            <p:cNvPr id="253" name="Rectangle 342"/>
            <p:cNvSpPr>
              <a:spLocks noChangeArrowheads="1"/>
            </p:cNvSpPr>
            <p:nvPr/>
          </p:nvSpPr>
          <p:spPr bwMode="auto">
            <a:xfrm>
              <a:off x="1089" y="2553"/>
              <a:ext cx="6" cy="984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  <a:effectLst/>
            <a:sp3d prstMaterial="softEdge">
              <a:bevelT w="127000" prst="artDeco"/>
            </a:sp3d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charset="-127"/>
                <a:ea typeface="굴림" charset="-127"/>
              </a:endParaRPr>
            </a:p>
          </p:txBody>
        </p:sp>
        <p:sp>
          <p:nvSpPr>
            <p:cNvPr id="254" name="Line 343"/>
            <p:cNvSpPr>
              <a:spLocks noChangeShapeType="1"/>
            </p:cNvSpPr>
            <p:nvPr/>
          </p:nvSpPr>
          <p:spPr bwMode="auto">
            <a:xfrm>
              <a:off x="1521" y="2127"/>
              <a:ext cx="1" cy="426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ffectLst/>
            <a:sp3d prstMaterial="softEdge">
              <a:bevelT w="127000" prst="artDeco"/>
            </a:sp3d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charset="-127"/>
                <a:ea typeface="굴림" charset="-127"/>
              </a:endParaRPr>
            </a:p>
          </p:txBody>
        </p:sp>
        <p:sp>
          <p:nvSpPr>
            <p:cNvPr id="256" name="Line 345"/>
            <p:cNvSpPr>
              <a:spLocks noChangeShapeType="1"/>
            </p:cNvSpPr>
            <p:nvPr/>
          </p:nvSpPr>
          <p:spPr bwMode="auto">
            <a:xfrm>
              <a:off x="1953" y="2553"/>
              <a:ext cx="1" cy="984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ffectLst/>
            <a:sp3d prstMaterial="softEdge">
              <a:bevelT w="127000" prst="artDeco"/>
            </a:sp3d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charset="-127"/>
                <a:ea typeface="굴림" charset="-127"/>
              </a:endParaRPr>
            </a:p>
          </p:txBody>
        </p:sp>
        <p:sp>
          <p:nvSpPr>
            <p:cNvPr id="257" name="Rectangle 346"/>
            <p:cNvSpPr>
              <a:spLocks noChangeArrowheads="1"/>
            </p:cNvSpPr>
            <p:nvPr/>
          </p:nvSpPr>
          <p:spPr bwMode="auto">
            <a:xfrm>
              <a:off x="1953" y="2553"/>
              <a:ext cx="6" cy="984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  <a:effectLst/>
            <a:sp3d prstMaterial="softEdge">
              <a:bevelT w="127000" prst="artDeco"/>
            </a:sp3d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charset="-127"/>
                <a:ea typeface="굴림" charset="-127"/>
              </a:endParaRPr>
            </a:p>
          </p:txBody>
        </p:sp>
        <p:sp>
          <p:nvSpPr>
            <p:cNvPr id="258" name="Line 347"/>
            <p:cNvSpPr>
              <a:spLocks noChangeShapeType="1"/>
            </p:cNvSpPr>
            <p:nvPr/>
          </p:nvSpPr>
          <p:spPr bwMode="auto">
            <a:xfrm>
              <a:off x="2385" y="2133"/>
              <a:ext cx="1" cy="420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ffectLst/>
            <a:sp3d prstMaterial="softEdge">
              <a:bevelT w="127000" prst="artDeco"/>
            </a:sp3d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charset="-127"/>
                <a:ea typeface="굴림" charset="-127"/>
              </a:endParaRPr>
            </a:p>
          </p:txBody>
        </p:sp>
        <p:sp>
          <p:nvSpPr>
            <p:cNvPr id="260" name="Line 349"/>
            <p:cNvSpPr>
              <a:spLocks noChangeShapeType="1"/>
            </p:cNvSpPr>
            <p:nvPr/>
          </p:nvSpPr>
          <p:spPr bwMode="auto">
            <a:xfrm>
              <a:off x="2817" y="2553"/>
              <a:ext cx="1" cy="984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ffectLst/>
            <a:sp3d prstMaterial="softEdge">
              <a:bevelT w="127000" prst="artDeco"/>
            </a:sp3d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charset="-127"/>
                <a:ea typeface="굴림" charset="-127"/>
              </a:endParaRPr>
            </a:p>
          </p:txBody>
        </p:sp>
        <p:sp>
          <p:nvSpPr>
            <p:cNvPr id="261" name="Rectangle 350"/>
            <p:cNvSpPr>
              <a:spLocks noChangeArrowheads="1"/>
            </p:cNvSpPr>
            <p:nvPr/>
          </p:nvSpPr>
          <p:spPr bwMode="auto">
            <a:xfrm>
              <a:off x="2817" y="2553"/>
              <a:ext cx="6" cy="984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  <a:effectLst/>
            <a:sp3d prstMaterial="softEdge">
              <a:bevelT w="127000" prst="artDeco"/>
            </a:sp3d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charset="-127"/>
                <a:ea typeface="굴림" charset="-127"/>
              </a:endParaRPr>
            </a:p>
          </p:txBody>
        </p:sp>
        <p:sp>
          <p:nvSpPr>
            <p:cNvPr id="262" name="Line 351"/>
            <p:cNvSpPr>
              <a:spLocks noChangeShapeType="1"/>
            </p:cNvSpPr>
            <p:nvPr/>
          </p:nvSpPr>
          <p:spPr bwMode="auto">
            <a:xfrm>
              <a:off x="3249" y="2421"/>
              <a:ext cx="1" cy="132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ffectLst/>
            <a:sp3d prstMaterial="softEdge">
              <a:bevelT w="127000" prst="artDeco"/>
            </a:sp3d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charset="-127"/>
                <a:ea typeface="굴림" charset="-127"/>
              </a:endParaRPr>
            </a:p>
          </p:txBody>
        </p:sp>
        <p:sp>
          <p:nvSpPr>
            <p:cNvPr id="264" name="Line 353"/>
            <p:cNvSpPr>
              <a:spLocks noChangeShapeType="1"/>
            </p:cNvSpPr>
            <p:nvPr/>
          </p:nvSpPr>
          <p:spPr bwMode="auto">
            <a:xfrm>
              <a:off x="3681" y="2553"/>
              <a:ext cx="1" cy="984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ffectLst/>
            <a:sp3d prstMaterial="softEdge">
              <a:bevelT w="127000" prst="artDeco"/>
            </a:sp3d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charset="-127"/>
                <a:ea typeface="굴림" charset="-127"/>
              </a:endParaRPr>
            </a:p>
          </p:txBody>
        </p:sp>
        <p:sp>
          <p:nvSpPr>
            <p:cNvPr id="265" name="Rectangle 354"/>
            <p:cNvSpPr>
              <a:spLocks noChangeArrowheads="1"/>
            </p:cNvSpPr>
            <p:nvPr/>
          </p:nvSpPr>
          <p:spPr bwMode="auto">
            <a:xfrm>
              <a:off x="3681" y="2553"/>
              <a:ext cx="6" cy="984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  <a:effectLst/>
            <a:sp3d prstMaterial="softEdge">
              <a:bevelT w="127000" prst="artDeco"/>
            </a:sp3d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charset="-127"/>
                <a:ea typeface="굴림" charset="-127"/>
              </a:endParaRPr>
            </a:p>
          </p:txBody>
        </p:sp>
        <p:sp>
          <p:nvSpPr>
            <p:cNvPr id="266" name="Line 355"/>
            <p:cNvSpPr>
              <a:spLocks noChangeShapeType="1"/>
            </p:cNvSpPr>
            <p:nvPr/>
          </p:nvSpPr>
          <p:spPr bwMode="auto">
            <a:xfrm>
              <a:off x="4113" y="2127"/>
              <a:ext cx="1" cy="426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ffectLst/>
            <a:sp3d prstMaterial="softEdge">
              <a:bevelT w="127000" prst="artDeco"/>
            </a:sp3d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charset="-127"/>
                <a:ea typeface="굴림" charset="-127"/>
              </a:endParaRPr>
            </a:p>
          </p:txBody>
        </p:sp>
        <p:sp>
          <p:nvSpPr>
            <p:cNvPr id="268" name="Line 357"/>
            <p:cNvSpPr>
              <a:spLocks noChangeShapeType="1"/>
            </p:cNvSpPr>
            <p:nvPr/>
          </p:nvSpPr>
          <p:spPr bwMode="auto">
            <a:xfrm>
              <a:off x="4545" y="2553"/>
              <a:ext cx="1" cy="984"/>
            </a:xfrm>
            <a:prstGeom prst="line">
              <a:avLst/>
            </a:prstGeom>
            <a:noFill/>
            <a:ln w="0">
              <a:noFill/>
              <a:prstDash val="solid"/>
              <a:round/>
              <a:headEnd/>
              <a:tailEnd/>
            </a:ln>
            <a:effectLst/>
            <a:sp3d prstMaterial="softEdge">
              <a:bevelT w="127000" prst="artDeco"/>
            </a:sp3d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charset="-127"/>
                <a:ea typeface="굴림" charset="-127"/>
              </a:endParaRPr>
            </a:p>
          </p:txBody>
        </p:sp>
        <p:sp>
          <p:nvSpPr>
            <p:cNvPr id="269" name="Rectangle 358"/>
            <p:cNvSpPr>
              <a:spLocks noChangeArrowheads="1"/>
            </p:cNvSpPr>
            <p:nvPr/>
          </p:nvSpPr>
          <p:spPr bwMode="auto">
            <a:xfrm>
              <a:off x="4545" y="2553"/>
              <a:ext cx="6" cy="984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  <a:effectLst/>
            <a:sp3d prstMaterial="softEdge">
              <a:bevelT w="127000" prst="artDeco"/>
            </a:sp3d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charset="-127"/>
                <a:ea typeface="굴림" charset="-127"/>
              </a:endParaRPr>
            </a:p>
          </p:txBody>
        </p:sp>
        <p:sp>
          <p:nvSpPr>
            <p:cNvPr id="132" name="Rectangle 340"/>
            <p:cNvSpPr>
              <a:spLocks noChangeArrowheads="1"/>
            </p:cNvSpPr>
            <p:nvPr/>
          </p:nvSpPr>
          <p:spPr bwMode="auto">
            <a:xfrm>
              <a:off x="2811" y="1969"/>
              <a:ext cx="29" cy="222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  <a:effectLst/>
            <a:sp3d prstMaterial="softEdge">
              <a:bevelT w="127000" prst="artDeco"/>
            </a:sp3d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charset="-127"/>
                <a:ea typeface="굴림" charset="-127"/>
              </a:endParaRPr>
            </a:p>
          </p:txBody>
        </p:sp>
        <p:sp>
          <p:nvSpPr>
            <p:cNvPr id="133" name="Rectangle 340"/>
            <p:cNvSpPr>
              <a:spLocks noChangeArrowheads="1"/>
            </p:cNvSpPr>
            <p:nvPr/>
          </p:nvSpPr>
          <p:spPr bwMode="auto">
            <a:xfrm>
              <a:off x="2811" y="2331"/>
              <a:ext cx="29" cy="230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  <a:effectLst/>
            <a:sp3d prstMaterial="softEdge">
              <a:bevelT w="127000" prst="artDeco"/>
            </a:sp3d>
          </p:spPr>
          <p:txBody>
            <a:bodyPr/>
            <a:lstStyle/>
            <a:p>
              <a:pPr>
                <a:defRPr/>
              </a:pPr>
              <a:endParaRPr lang="ko-KR" altLang="en-US">
                <a:latin typeface="굴림" charset="-127"/>
                <a:ea typeface="굴림" charset="-127"/>
              </a:endParaRPr>
            </a:p>
          </p:txBody>
        </p:sp>
      </p:grpSp>
      <p:sp>
        <p:nvSpPr>
          <p:cNvPr id="156" name="Line 360"/>
          <p:cNvSpPr>
            <a:spLocks noChangeShapeType="1"/>
          </p:cNvSpPr>
          <p:nvPr/>
        </p:nvSpPr>
        <p:spPr bwMode="auto">
          <a:xfrm>
            <a:off x="8010554" y="2784753"/>
            <a:ext cx="1588" cy="1055185"/>
          </a:xfrm>
          <a:prstGeom prst="line">
            <a:avLst/>
          </a:prstGeom>
          <a:noFill/>
          <a:ln w="0">
            <a:noFill/>
            <a:prstDash val="solid"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/>
          <a:lstStyle/>
          <a:p>
            <a:pPr>
              <a:defRPr/>
            </a:pPr>
            <a:endParaRPr lang="ko-KR" altLang="en-US">
              <a:latin typeface="굴림" charset="-127"/>
              <a:ea typeface="굴림" charset="-127"/>
            </a:endParaRPr>
          </a:p>
        </p:txBody>
      </p:sp>
      <p:sp>
        <p:nvSpPr>
          <p:cNvPr id="158" name="Line 362"/>
          <p:cNvSpPr>
            <a:spLocks noChangeShapeType="1"/>
          </p:cNvSpPr>
          <p:nvPr/>
        </p:nvSpPr>
        <p:spPr bwMode="auto">
          <a:xfrm>
            <a:off x="476276" y="6297011"/>
            <a:ext cx="8229603" cy="2512"/>
          </a:xfrm>
          <a:prstGeom prst="line">
            <a:avLst/>
          </a:prstGeom>
          <a:noFill/>
          <a:ln w="0">
            <a:noFill/>
            <a:prstDash val="solid"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/>
          <a:lstStyle/>
          <a:p>
            <a:pPr>
              <a:defRPr/>
            </a:pPr>
            <a:endParaRPr lang="ko-KR" altLang="en-US">
              <a:latin typeface="굴림" charset="-127"/>
              <a:ea typeface="굴림" charset="-127"/>
            </a:endParaRPr>
          </a:p>
        </p:txBody>
      </p:sp>
      <p:sp>
        <p:nvSpPr>
          <p:cNvPr id="159" name="Rectangle 363"/>
          <p:cNvSpPr>
            <a:spLocks noChangeArrowheads="1"/>
          </p:cNvSpPr>
          <p:nvPr/>
        </p:nvSpPr>
        <p:spPr bwMode="auto">
          <a:xfrm>
            <a:off x="476276" y="6297011"/>
            <a:ext cx="8229603" cy="15074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/>
          <a:lstStyle/>
          <a:p>
            <a:pPr>
              <a:defRPr/>
            </a:pPr>
            <a:endParaRPr lang="ko-KR" altLang="en-US">
              <a:latin typeface="굴림" charset="-127"/>
              <a:ea typeface="굴림" charset="-127"/>
            </a:endParaRPr>
          </a:p>
        </p:txBody>
      </p:sp>
      <p:sp>
        <p:nvSpPr>
          <p:cNvPr id="161" name="Line 364"/>
          <p:cNvSpPr>
            <a:spLocks noChangeShapeType="1"/>
          </p:cNvSpPr>
          <p:nvPr/>
        </p:nvSpPr>
        <p:spPr bwMode="auto">
          <a:xfrm>
            <a:off x="8696354" y="3839938"/>
            <a:ext cx="1588" cy="2472148"/>
          </a:xfrm>
          <a:prstGeom prst="line">
            <a:avLst/>
          </a:prstGeom>
          <a:noFill/>
          <a:ln w="0">
            <a:noFill/>
            <a:prstDash val="solid"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/>
          <a:lstStyle/>
          <a:p>
            <a:pPr>
              <a:defRPr/>
            </a:pPr>
            <a:endParaRPr lang="ko-KR" altLang="en-US">
              <a:latin typeface="굴림" charset="-127"/>
              <a:ea typeface="굴림" charset="-127"/>
            </a:endParaRPr>
          </a:p>
        </p:txBody>
      </p:sp>
      <p:sp>
        <p:nvSpPr>
          <p:cNvPr id="162" name="Rectangle 365"/>
          <p:cNvSpPr>
            <a:spLocks noChangeArrowheads="1"/>
          </p:cNvSpPr>
          <p:nvPr/>
        </p:nvSpPr>
        <p:spPr bwMode="auto">
          <a:xfrm>
            <a:off x="8696354" y="3839938"/>
            <a:ext cx="9525" cy="247214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/>
          <a:lstStyle/>
          <a:p>
            <a:pPr>
              <a:defRPr/>
            </a:pPr>
            <a:endParaRPr lang="ko-KR" altLang="en-US">
              <a:latin typeface="굴림" charset="-127"/>
              <a:ea typeface="굴림" charset="-127"/>
            </a:endParaRPr>
          </a:p>
        </p:txBody>
      </p:sp>
      <p:sp>
        <p:nvSpPr>
          <p:cNvPr id="163" name="Line 366"/>
          <p:cNvSpPr>
            <a:spLocks noChangeShapeType="1"/>
          </p:cNvSpPr>
          <p:nvPr/>
        </p:nvSpPr>
        <p:spPr bwMode="auto">
          <a:xfrm>
            <a:off x="466751" y="6312085"/>
            <a:ext cx="1588" cy="331630"/>
          </a:xfrm>
          <a:prstGeom prst="line">
            <a:avLst/>
          </a:prstGeom>
          <a:noFill/>
          <a:ln w="0">
            <a:noFill/>
            <a:prstDash val="solid"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/>
          <a:lstStyle/>
          <a:p>
            <a:pPr>
              <a:defRPr/>
            </a:pPr>
            <a:endParaRPr lang="ko-KR" altLang="en-US">
              <a:latin typeface="굴림" charset="-127"/>
              <a:ea typeface="굴림" charset="-127"/>
            </a:endParaRPr>
          </a:p>
        </p:txBody>
      </p:sp>
      <p:sp>
        <p:nvSpPr>
          <p:cNvPr id="164" name="Line 406"/>
          <p:cNvSpPr>
            <a:spLocks noChangeShapeType="1"/>
          </p:cNvSpPr>
          <p:nvPr/>
        </p:nvSpPr>
        <p:spPr bwMode="auto">
          <a:xfrm>
            <a:off x="8705879" y="3824864"/>
            <a:ext cx="1588" cy="2512"/>
          </a:xfrm>
          <a:prstGeom prst="line">
            <a:avLst/>
          </a:prstGeom>
          <a:noFill/>
          <a:ln w="0">
            <a:noFill/>
            <a:prstDash val="solid"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/>
          <a:lstStyle/>
          <a:p>
            <a:pPr>
              <a:defRPr/>
            </a:pPr>
            <a:endParaRPr lang="ko-KR" altLang="en-US">
              <a:latin typeface="굴림" charset="-127"/>
              <a:ea typeface="굴림" charset="-127"/>
            </a:endParaRPr>
          </a:p>
        </p:txBody>
      </p:sp>
      <p:sp>
        <p:nvSpPr>
          <p:cNvPr id="165" name="Rectangle 407"/>
          <p:cNvSpPr>
            <a:spLocks noChangeArrowheads="1"/>
          </p:cNvSpPr>
          <p:nvPr/>
        </p:nvSpPr>
        <p:spPr bwMode="auto">
          <a:xfrm>
            <a:off x="8705879" y="3824864"/>
            <a:ext cx="9525" cy="15074"/>
          </a:xfrm>
          <a:prstGeom prst="rect">
            <a:avLst/>
          </a:prstGeom>
          <a:solidFill>
            <a:srgbClr val="D0D7E5"/>
          </a:solidFill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/>
          <a:lstStyle/>
          <a:p>
            <a:pPr>
              <a:defRPr/>
            </a:pPr>
            <a:endParaRPr lang="ko-KR" altLang="en-US">
              <a:latin typeface="굴림" charset="-127"/>
              <a:ea typeface="굴림" charset="-127"/>
            </a:endParaRPr>
          </a:p>
        </p:txBody>
      </p:sp>
      <p:sp>
        <p:nvSpPr>
          <p:cNvPr id="166" name="Line 408"/>
          <p:cNvSpPr>
            <a:spLocks noChangeShapeType="1"/>
          </p:cNvSpPr>
          <p:nvPr/>
        </p:nvSpPr>
        <p:spPr bwMode="auto">
          <a:xfrm>
            <a:off x="8705879" y="4593641"/>
            <a:ext cx="1588" cy="2512"/>
          </a:xfrm>
          <a:prstGeom prst="line">
            <a:avLst/>
          </a:prstGeom>
          <a:noFill/>
          <a:ln w="0">
            <a:noFill/>
            <a:prstDash val="solid"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/>
          <a:lstStyle/>
          <a:p>
            <a:pPr>
              <a:defRPr/>
            </a:pPr>
            <a:endParaRPr lang="ko-KR" altLang="en-US">
              <a:latin typeface="굴림" charset="-127"/>
              <a:ea typeface="굴림" charset="-127"/>
            </a:endParaRPr>
          </a:p>
        </p:txBody>
      </p:sp>
      <p:sp>
        <p:nvSpPr>
          <p:cNvPr id="167" name="Rectangle 409"/>
          <p:cNvSpPr>
            <a:spLocks noChangeArrowheads="1"/>
          </p:cNvSpPr>
          <p:nvPr/>
        </p:nvSpPr>
        <p:spPr bwMode="auto">
          <a:xfrm>
            <a:off x="8705879" y="4593641"/>
            <a:ext cx="9525" cy="15074"/>
          </a:xfrm>
          <a:prstGeom prst="rect">
            <a:avLst/>
          </a:prstGeom>
          <a:solidFill>
            <a:srgbClr val="D0D7E5"/>
          </a:solidFill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/>
          <a:lstStyle/>
          <a:p>
            <a:pPr>
              <a:defRPr/>
            </a:pPr>
            <a:endParaRPr lang="ko-KR" altLang="en-US">
              <a:latin typeface="굴림" charset="-127"/>
              <a:ea typeface="굴림" charset="-127"/>
            </a:endParaRPr>
          </a:p>
        </p:txBody>
      </p:sp>
      <p:sp>
        <p:nvSpPr>
          <p:cNvPr id="168" name="Line 410"/>
          <p:cNvSpPr>
            <a:spLocks noChangeShapeType="1"/>
          </p:cNvSpPr>
          <p:nvPr/>
        </p:nvSpPr>
        <p:spPr bwMode="auto">
          <a:xfrm>
            <a:off x="8705879" y="5287049"/>
            <a:ext cx="1588" cy="2512"/>
          </a:xfrm>
          <a:prstGeom prst="line">
            <a:avLst/>
          </a:prstGeom>
          <a:noFill/>
          <a:ln w="0">
            <a:noFill/>
            <a:prstDash val="solid"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/>
          <a:lstStyle/>
          <a:p>
            <a:pPr>
              <a:defRPr/>
            </a:pPr>
            <a:endParaRPr lang="ko-KR" altLang="en-US">
              <a:latin typeface="굴림" charset="-127"/>
              <a:ea typeface="굴림" charset="-127"/>
            </a:endParaRPr>
          </a:p>
        </p:txBody>
      </p:sp>
      <p:sp>
        <p:nvSpPr>
          <p:cNvPr id="169" name="Rectangle 411"/>
          <p:cNvSpPr>
            <a:spLocks noChangeArrowheads="1"/>
          </p:cNvSpPr>
          <p:nvPr/>
        </p:nvSpPr>
        <p:spPr bwMode="auto">
          <a:xfrm>
            <a:off x="8705879" y="5287049"/>
            <a:ext cx="9525" cy="15074"/>
          </a:xfrm>
          <a:prstGeom prst="rect">
            <a:avLst/>
          </a:prstGeom>
          <a:solidFill>
            <a:srgbClr val="D0D7E5"/>
          </a:solidFill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/>
          <a:lstStyle/>
          <a:p>
            <a:pPr>
              <a:defRPr/>
            </a:pPr>
            <a:endParaRPr lang="ko-KR" altLang="en-US">
              <a:latin typeface="굴림" charset="-127"/>
              <a:ea typeface="굴림" charset="-127"/>
            </a:endParaRPr>
          </a:p>
        </p:txBody>
      </p:sp>
      <p:sp>
        <p:nvSpPr>
          <p:cNvPr id="170" name="Line 412"/>
          <p:cNvSpPr>
            <a:spLocks noChangeShapeType="1"/>
          </p:cNvSpPr>
          <p:nvPr/>
        </p:nvSpPr>
        <p:spPr bwMode="auto">
          <a:xfrm>
            <a:off x="8705879" y="5633752"/>
            <a:ext cx="1588" cy="2512"/>
          </a:xfrm>
          <a:prstGeom prst="line">
            <a:avLst/>
          </a:prstGeom>
          <a:noFill/>
          <a:ln w="0">
            <a:noFill/>
            <a:prstDash val="solid"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/>
          <a:lstStyle/>
          <a:p>
            <a:pPr>
              <a:defRPr/>
            </a:pPr>
            <a:endParaRPr lang="ko-KR" altLang="en-US">
              <a:latin typeface="굴림" charset="-127"/>
              <a:ea typeface="굴림" charset="-127"/>
            </a:endParaRPr>
          </a:p>
        </p:txBody>
      </p:sp>
      <p:sp>
        <p:nvSpPr>
          <p:cNvPr id="171" name="Rectangle 413"/>
          <p:cNvSpPr>
            <a:spLocks noChangeArrowheads="1"/>
          </p:cNvSpPr>
          <p:nvPr/>
        </p:nvSpPr>
        <p:spPr bwMode="auto">
          <a:xfrm>
            <a:off x="8705879" y="5633752"/>
            <a:ext cx="9525" cy="15074"/>
          </a:xfrm>
          <a:prstGeom prst="rect">
            <a:avLst/>
          </a:prstGeom>
          <a:solidFill>
            <a:srgbClr val="D0D7E5"/>
          </a:solidFill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/>
          <a:lstStyle/>
          <a:p>
            <a:pPr>
              <a:defRPr/>
            </a:pPr>
            <a:endParaRPr lang="ko-KR" altLang="en-US">
              <a:latin typeface="굴림" charset="-127"/>
              <a:ea typeface="굴림" charset="-127"/>
            </a:endParaRPr>
          </a:p>
        </p:txBody>
      </p:sp>
      <p:sp>
        <p:nvSpPr>
          <p:cNvPr id="172" name="Line 414"/>
          <p:cNvSpPr>
            <a:spLocks noChangeShapeType="1"/>
          </p:cNvSpPr>
          <p:nvPr/>
        </p:nvSpPr>
        <p:spPr bwMode="auto">
          <a:xfrm>
            <a:off x="8705879" y="5965382"/>
            <a:ext cx="1588" cy="2512"/>
          </a:xfrm>
          <a:prstGeom prst="line">
            <a:avLst/>
          </a:prstGeom>
          <a:noFill/>
          <a:ln w="0">
            <a:noFill/>
            <a:prstDash val="solid"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/>
          <a:lstStyle/>
          <a:p>
            <a:pPr>
              <a:defRPr/>
            </a:pPr>
            <a:endParaRPr lang="ko-KR" altLang="en-US">
              <a:latin typeface="굴림" charset="-127"/>
              <a:ea typeface="굴림" charset="-127"/>
            </a:endParaRPr>
          </a:p>
        </p:txBody>
      </p:sp>
      <p:sp>
        <p:nvSpPr>
          <p:cNvPr id="173" name="Rectangle 415"/>
          <p:cNvSpPr>
            <a:spLocks noChangeArrowheads="1"/>
          </p:cNvSpPr>
          <p:nvPr/>
        </p:nvSpPr>
        <p:spPr bwMode="auto">
          <a:xfrm>
            <a:off x="8705879" y="5965382"/>
            <a:ext cx="9525" cy="15074"/>
          </a:xfrm>
          <a:prstGeom prst="rect">
            <a:avLst/>
          </a:prstGeom>
          <a:solidFill>
            <a:srgbClr val="D0D7E5"/>
          </a:solidFill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/>
          <a:lstStyle/>
          <a:p>
            <a:pPr>
              <a:defRPr/>
            </a:pPr>
            <a:endParaRPr lang="ko-KR" altLang="en-US">
              <a:latin typeface="굴림" charset="-127"/>
              <a:ea typeface="굴림" charset="-127"/>
            </a:endParaRPr>
          </a:p>
        </p:txBody>
      </p:sp>
      <p:sp>
        <p:nvSpPr>
          <p:cNvPr id="174" name="Line 416"/>
          <p:cNvSpPr>
            <a:spLocks noChangeShapeType="1"/>
          </p:cNvSpPr>
          <p:nvPr/>
        </p:nvSpPr>
        <p:spPr bwMode="auto">
          <a:xfrm>
            <a:off x="8705879" y="6297011"/>
            <a:ext cx="1588" cy="2512"/>
          </a:xfrm>
          <a:prstGeom prst="line">
            <a:avLst/>
          </a:prstGeom>
          <a:noFill/>
          <a:ln w="0">
            <a:noFill/>
            <a:prstDash val="solid"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/>
          <a:lstStyle/>
          <a:p>
            <a:pPr>
              <a:defRPr/>
            </a:pPr>
            <a:endParaRPr lang="ko-KR" altLang="en-US">
              <a:latin typeface="굴림" charset="-127"/>
              <a:ea typeface="굴림" charset="-127"/>
            </a:endParaRPr>
          </a:p>
        </p:txBody>
      </p:sp>
      <p:sp>
        <p:nvSpPr>
          <p:cNvPr id="175" name="Rectangle 417"/>
          <p:cNvSpPr>
            <a:spLocks noChangeArrowheads="1"/>
          </p:cNvSpPr>
          <p:nvPr/>
        </p:nvSpPr>
        <p:spPr bwMode="auto">
          <a:xfrm>
            <a:off x="8705879" y="6297011"/>
            <a:ext cx="9525" cy="15074"/>
          </a:xfrm>
          <a:prstGeom prst="rect">
            <a:avLst/>
          </a:prstGeom>
          <a:solidFill>
            <a:srgbClr val="D0D7E5"/>
          </a:solidFill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/>
          <a:lstStyle/>
          <a:p>
            <a:pPr>
              <a:defRPr/>
            </a:pPr>
            <a:endParaRPr lang="ko-KR" altLang="en-US">
              <a:latin typeface="굴림" charset="-127"/>
              <a:ea typeface="굴림" charset="-127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7099481"/>
              </p:ext>
            </p:extLst>
          </p:nvPr>
        </p:nvGraphicFramePr>
        <p:xfrm>
          <a:off x="500063" y="2643188"/>
          <a:ext cx="8286750" cy="3859214"/>
        </p:xfrm>
        <a:graphic>
          <a:graphicData uri="http://schemas.openxmlformats.org/drawingml/2006/table">
            <a:tbl>
              <a:tblPr/>
              <a:tblGrid>
                <a:gridCol w="30781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938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430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716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222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설비명</a:t>
                      </a:r>
                      <a:endParaRPr kumimoji="0" lang="ko-KR" alt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48A5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제조 업체</a:t>
                      </a:r>
                    </a:p>
                  </a:txBody>
                  <a:tcPr marL="99060" marR="990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48A5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대수</a:t>
                      </a:r>
                    </a:p>
                  </a:txBody>
                  <a:tcPr marL="99060" marR="990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48A5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규격</a:t>
                      </a:r>
                      <a:endParaRPr kumimoji="0" lang="en-US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48A5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9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r>
                        <a:rPr kumimoji="0" lang="ko-KR" alt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단 </a:t>
                      </a:r>
                      <a:r>
                        <a:rPr kumimoji="0" lang="en-US" altLang="ko-KR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PART FORMER M/C</a:t>
                      </a:r>
                      <a:endParaRPr kumimoji="0" lang="ko-KR" altLang="en-US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정요</a:t>
                      </a:r>
                      <a:r>
                        <a:rPr kumimoji="0" lang="en-US" altLang="ko-KR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(JERN YAO)</a:t>
                      </a:r>
                      <a:endParaRPr kumimoji="0" lang="ko-KR" altLang="en-US" sz="11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</a:p>
                  </a:txBody>
                  <a:tcPr marL="99060" marR="990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Ø25×50mm</a:t>
                      </a:r>
                      <a:endParaRPr kumimoji="0" lang="ko-KR" altLang="en-US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56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</a:t>
                      </a:r>
                      <a:r>
                        <a:rPr kumimoji="0" lang="ko-KR" alt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단 </a:t>
                      </a:r>
                      <a:r>
                        <a:rPr kumimoji="0" lang="en-US" altLang="ko-KR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NUT FORMER M/C  </a:t>
                      </a:r>
                      <a:endParaRPr kumimoji="0" lang="ko-KR" altLang="en-US" sz="11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워터베리 외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endParaRPr kumimoji="0" lang="ko-KR" alt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Ø2×20mm</a:t>
                      </a:r>
                      <a:endParaRPr kumimoji="0" lang="ko-KR" alt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~  Ø30×40mm</a:t>
                      </a:r>
                      <a:endParaRPr kumimoji="0" lang="ko-KR" alt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40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r>
                        <a:rPr kumimoji="0" lang="ko-KR" alt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단</a:t>
                      </a:r>
                      <a:r>
                        <a:rPr kumimoji="0" lang="en-US" altLang="ko-KR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.4</a:t>
                      </a:r>
                      <a:r>
                        <a:rPr kumimoji="0" lang="ko-KR" alt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단 </a:t>
                      </a:r>
                      <a:r>
                        <a:rPr kumimoji="0" lang="en-US" altLang="ko-KR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BOLT FORMER M/C  </a:t>
                      </a:r>
                      <a:endParaRPr kumimoji="0" lang="ko-KR" altLang="en-US" sz="11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사까무라 외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Ø8×50mm</a:t>
                      </a:r>
                      <a:endParaRPr kumimoji="0" lang="ko-KR" alt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HEADER  M/C </a:t>
                      </a:r>
                      <a:endParaRPr kumimoji="0" lang="ko-KR" altLang="en-US" sz="11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효동기계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Ø15×20mm</a:t>
                      </a:r>
                      <a:endParaRPr kumimoji="0" lang="ko-KR" altLang="en-US" sz="11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ROLLING M/C</a:t>
                      </a:r>
                      <a:endParaRPr kumimoji="0" lang="ko-KR" altLang="en-US" sz="11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희성테크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6mm/8mm</a:t>
                      </a:r>
                      <a:endParaRPr kumimoji="0" lang="ko-KR" altLang="en-US" sz="11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TAPPING M/C</a:t>
                      </a:r>
                      <a:endParaRPr kumimoji="0" lang="ko-KR" altLang="en-US" sz="11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하이테크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kumimoji="0" lang="ko-KR" alt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M5~M20</a:t>
                      </a:r>
                      <a:endParaRPr kumimoji="0" lang="ko-KR" altLang="en-US" sz="11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6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C.N.C M/C</a:t>
                      </a:r>
                      <a:endParaRPr kumimoji="0" lang="ko-KR" altLang="en-US" sz="11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현대위아</a:t>
                      </a:r>
                      <a:r>
                        <a:rPr kumimoji="0" lang="en-US" altLang="ko-K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0" lang="ko-KR" alt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외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19</a:t>
                      </a:r>
                      <a:endParaRPr kumimoji="0" lang="ko-KR" alt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2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TERMINAL ASM </a:t>
                      </a:r>
                      <a:r>
                        <a:rPr kumimoji="0" lang="ko-KR" alt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조립 </a:t>
                      </a:r>
                      <a:r>
                        <a:rPr kumimoji="0" lang="en-US" altLang="ko-KR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M/C</a:t>
                      </a:r>
                      <a:endParaRPr kumimoji="0" lang="ko-KR" altLang="en-US" sz="11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영신기계 외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kumimoji="0" lang="ko-KR" alt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40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TERMINAL ASM STAKING M/C</a:t>
                      </a:r>
                      <a:endParaRPr kumimoji="0" lang="ko-KR" altLang="en-US" sz="11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영신기계 외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ko-KR" altLang="en-US" sz="11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1" name="슬라이드 번호 개체 틀 10"/>
          <p:cNvSpPr>
            <a:spLocks noGrp="1"/>
          </p:cNvSpPr>
          <p:nvPr>
            <p:ph type="sldNum" sz="quarter" idx="11"/>
          </p:nvPr>
        </p:nvSpPr>
        <p:spPr>
          <a:xfrm>
            <a:off x="6929438" y="6429375"/>
            <a:ext cx="2133600" cy="365125"/>
          </a:xfrm>
        </p:spPr>
        <p:txBody>
          <a:bodyPr/>
          <a:lstStyle/>
          <a:p>
            <a:pPr algn="r">
              <a:defRPr/>
            </a:pPr>
            <a:fld id="{A4138C66-671C-4E67-9FD5-4ED3AA245719}" type="slidenum">
              <a:rPr lang="ko-KR" altLang="en-US" smtClean="0"/>
              <a:pPr algn="r">
                <a:defRPr/>
              </a:pPr>
              <a:t>8</a:t>
            </a:fld>
            <a:endParaRPr lang="ko-KR" alt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357158" y="642918"/>
            <a:ext cx="3286116" cy="40005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2000" b="1" dirty="0">
                <a:solidFill>
                  <a:schemeClr val="bg1"/>
                </a:solidFill>
                <a:latin typeface="+mj-ea"/>
                <a:ea typeface="+mj-ea"/>
              </a:rPr>
              <a:t> 6. </a:t>
            </a:r>
            <a:r>
              <a:rPr lang="ko-KR" altLang="en-US" sz="2000" b="1" dirty="0">
                <a:solidFill>
                  <a:schemeClr val="bg1"/>
                </a:solidFill>
                <a:latin typeface="+mj-ea"/>
                <a:ea typeface="+mj-ea"/>
              </a:rPr>
              <a:t>주요설비</a:t>
            </a:r>
            <a:r>
              <a:rPr lang="en-US" altLang="ko-KR" sz="2000" b="1" dirty="0">
                <a:solidFill>
                  <a:schemeClr val="bg1"/>
                </a:solidFill>
                <a:latin typeface="+mj-ea"/>
                <a:ea typeface="+mj-ea"/>
              </a:rPr>
              <a:t> LIST</a:t>
            </a:r>
            <a:endParaRPr lang="ko-KR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pic>
        <p:nvPicPr>
          <p:cNvPr id="7" name="그림 6" descr="20131114_0917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14877" y="0"/>
            <a:ext cx="3286148" cy="246461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슬라이드 번호 개체 틀 10"/>
          <p:cNvSpPr>
            <a:spLocks noGrp="1"/>
          </p:cNvSpPr>
          <p:nvPr>
            <p:ph type="sldNum" sz="quarter" idx="11"/>
          </p:nvPr>
        </p:nvSpPr>
        <p:spPr>
          <a:xfrm>
            <a:off x="6929438" y="6429375"/>
            <a:ext cx="2133600" cy="365125"/>
          </a:xfrm>
        </p:spPr>
        <p:txBody>
          <a:bodyPr/>
          <a:lstStyle/>
          <a:p>
            <a:pPr algn="r">
              <a:defRPr/>
            </a:pPr>
            <a:fld id="{BC1F2C90-AAB7-4BFA-8104-479CB4025EEA}" type="slidenum">
              <a:rPr lang="ko-KR" altLang="en-US" smtClean="0"/>
              <a:pPr algn="r">
                <a:defRPr/>
              </a:pPr>
              <a:t>9</a:t>
            </a:fld>
            <a:endParaRPr lang="ko-KR" altLang="en-US" dirty="0"/>
          </a:p>
        </p:txBody>
      </p:sp>
      <p:pic>
        <p:nvPicPr>
          <p:cNvPr id="10" name="그림 9" descr="P924025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86314" y="4839899"/>
            <a:ext cx="1643074" cy="123230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3" name="그림 12" descr="P924026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5786" y="4839899"/>
            <a:ext cx="1643074" cy="123230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5" name="그림 14" descr="P924025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786578" y="4839900"/>
            <a:ext cx="1643074" cy="123230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6" name="그림 15" descr="P924026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786050" y="4839899"/>
            <a:ext cx="1643074" cy="123230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7" name="TextBox 16"/>
          <p:cNvSpPr txBox="1"/>
          <p:nvPr/>
        </p:nvSpPr>
        <p:spPr>
          <a:xfrm>
            <a:off x="642942" y="500042"/>
            <a:ext cx="3286116" cy="40005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2000" b="1" dirty="0">
                <a:solidFill>
                  <a:schemeClr val="bg1"/>
                </a:solidFill>
                <a:latin typeface="+mj-ea"/>
                <a:ea typeface="+mj-ea"/>
              </a:rPr>
              <a:t> 6-1. </a:t>
            </a:r>
            <a:r>
              <a:rPr lang="ko-KR" altLang="en-US" sz="2000" b="1" dirty="0" err="1">
                <a:solidFill>
                  <a:schemeClr val="bg1"/>
                </a:solidFill>
                <a:latin typeface="+mj-ea"/>
                <a:ea typeface="+mj-ea"/>
              </a:rPr>
              <a:t>냉간단조</a:t>
            </a:r>
            <a:r>
              <a:rPr lang="ko-KR" altLang="en-US" sz="2000" b="1" dirty="0">
                <a:solidFill>
                  <a:schemeClr val="bg1"/>
                </a:solidFill>
                <a:latin typeface="+mj-ea"/>
                <a:ea typeface="+mj-ea"/>
              </a:rPr>
              <a:t> 생산 </a:t>
            </a:r>
            <a:r>
              <a:rPr lang="en-US" altLang="ko-KR" sz="2000" b="1" dirty="0">
                <a:solidFill>
                  <a:schemeClr val="bg1"/>
                </a:solidFill>
                <a:latin typeface="+mj-ea"/>
                <a:ea typeface="+mj-ea"/>
              </a:rPr>
              <a:t>LINE</a:t>
            </a:r>
            <a:endParaRPr lang="ko-KR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85813" y="6215063"/>
            <a:ext cx="1785937" cy="307975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6</a:t>
            </a:r>
            <a:r>
              <a: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단 </a:t>
            </a:r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PART FORMER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857500" y="6215063"/>
            <a:ext cx="1500188" cy="307975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NUT  FORMER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857750" y="6192838"/>
            <a:ext cx="1500188" cy="307975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BOLT FORMER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786563" y="6192838"/>
            <a:ext cx="1500187" cy="307975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    HEADER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pic>
        <p:nvPicPr>
          <p:cNvPr id="21518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9144000" cy="11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그림 22" descr="P4020208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71604" y="1285860"/>
            <a:ext cx="5786478" cy="3071834"/>
          </a:xfrm>
          <a:prstGeom prst="roundRect">
            <a:avLst>
              <a:gd name="adj" fmla="val 16667"/>
            </a:avLst>
          </a:prstGeom>
          <a:ln>
            <a:solidFill>
              <a:schemeClr val="bg2">
                <a:lumMod val="5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9144000" cy="11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500034" y="742934"/>
            <a:ext cx="3286116" cy="40005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2000" b="1" dirty="0">
                <a:solidFill>
                  <a:schemeClr val="bg1"/>
                </a:solidFill>
                <a:latin typeface="+mj-ea"/>
                <a:ea typeface="+mj-ea"/>
              </a:rPr>
              <a:t> 6-2. Thread </a:t>
            </a:r>
            <a:r>
              <a:rPr lang="ko-KR" altLang="en-US" sz="2000" b="1" dirty="0">
                <a:solidFill>
                  <a:schemeClr val="bg1"/>
                </a:solidFill>
                <a:latin typeface="+mj-ea"/>
                <a:ea typeface="+mj-ea"/>
              </a:rPr>
              <a:t>제조 </a:t>
            </a:r>
            <a:r>
              <a:rPr lang="en-US" altLang="ko-KR" sz="2000" b="1" dirty="0">
                <a:solidFill>
                  <a:schemeClr val="bg1"/>
                </a:solidFill>
                <a:latin typeface="+mj-ea"/>
                <a:ea typeface="+mj-ea"/>
              </a:rPr>
              <a:t>LINE</a:t>
            </a:r>
            <a:endParaRPr lang="ko-KR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00063" y="5916613"/>
            <a:ext cx="3786187" cy="461962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Rolling(</a:t>
            </a:r>
            <a:r>
              <a:rPr lang="ko-KR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전조</a:t>
            </a:r>
            <a:r>
              <a:rPr lang="en-US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) LINE</a:t>
            </a:r>
            <a:endParaRPr lang="ko-KR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786313" y="5916613"/>
            <a:ext cx="4000500" cy="461962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Tapping(</a:t>
            </a:r>
            <a:r>
              <a:rPr lang="ko-KR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절삭</a:t>
            </a:r>
            <a:r>
              <a:rPr lang="en-US" altLang="ko-K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) LINE</a:t>
            </a:r>
            <a:endParaRPr lang="ko-KR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8" name="슬라이드 번호 개체 틀 13"/>
          <p:cNvSpPr>
            <a:spLocks noGrp="1"/>
          </p:cNvSpPr>
          <p:nvPr>
            <p:ph type="sldNum" sz="quarter" idx="10"/>
          </p:nvPr>
        </p:nvSpPr>
        <p:spPr>
          <a:xfrm>
            <a:off x="6929438" y="6429375"/>
            <a:ext cx="2133600" cy="365125"/>
          </a:xfrm>
        </p:spPr>
        <p:txBody>
          <a:bodyPr/>
          <a:lstStyle/>
          <a:p>
            <a:pPr algn="r">
              <a:defRPr/>
            </a:pPr>
            <a:fld id="{BDE13C0A-1ABC-4226-A33B-9FDC4CE3C77D}" type="slidenum">
              <a:rPr lang="ko-KR" altLang="en-US" smtClean="0"/>
              <a:pPr algn="r">
                <a:defRPr/>
              </a:pPr>
              <a:t>10</a:t>
            </a:fld>
            <a:endParaRPr lang="ko-KR" altLang="en-US" dirty="0"/>
          </a:p>
        </p:txBody>
      </p:sp>
      <p:pic>
        <p:nvPicPr>
          <p:cNvPr id="9" name="그림 8" descr="P402025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222" y="2786058"/>
            <a:ext cx="3810026" cy="28575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그림 11" descr="P4020250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2501" y="2786058"/>
            <a:ext cx="3810027" cy="28575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9144000" cy="11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500034" y="742934"/>
            <a:ext cx="3286116" cy="40005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2000" b="1" dirty="0">
                <a:solidFill>
                  <a:schemeClr val="bg1"/>
                </a:solidFill>
                <a:latin typeface="+mj-ea"/>
                <a:ea typeface="+mj-ea"/>
              </a:rPr>
              <a:t> 6-3. </a:t>
            </a:r>
            <a:r>
              <a:rPr lang="ko-KR" altLang="en-US" sz="2000" b="1" dirty="0">
                <a:solidFill>
                  <a:schemeClr val="bg1"/>
                </a:solidFill>
                <a:latin typeface="+mj-ea"/>
                <a:ea typeface="+mj-ea"/>
              </a:rPr>
              <a:t>조립 생산 </a:t>
            </a:r>
            <a:r>
              <a:rPr lang="en-US" altLang="ko-KR" sz="2000" b="1" dirty="0">
                <a:solidFill>
                  <a:schemeClr val="bg1"/>
                </a:solidFill>
                <a:latin typeface="+mj-ea"/>
                <a:ea typeface="+mj-ea"/>
              </a:rPr>
              <a:t>LINE</a:t>
            </a:r>
            <a:endParaRPr lang="ko-KR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28688" y="4071938"/>
            <a:ext cx="1500187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가공 </a:t>
            </a:r>
            <a:r>
              <a:rPr lang="en-US" altLang="ko-KR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LINE</a:t>
            </a:r>
            <a:endParaRPr lang="ko-KR" altLang="en-US" sz="18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357563" y="4071938"/>
            <a:ext cx="2714625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TERMINAL ASM</a:t>
            </a:r>
            <a:r>
              <a:rPr lang="ko-KR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</a:t>
            </a:r>
            <a:r>
              <a:rPr lang="en-US" altLang="ko-KR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LINE</a:t>
            </a:r>
            <a:endParaRPr lang="ko-KR" altLang="en-US" sz="18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572250" y="4071938"/>
            <a:ext cx="2286000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ko-KR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자동 선별 </a:t>
            </a:r>
            <a:r>
              <a:rPr lang="en-US" altLang="ko-KR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LINE</a:t>
            </a:r>
            <a:endParaRPr lang="ko-KR" altLang="en-US" sz="18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pic>
        <p:nvPicPr>
          <p:cNvPr id="13" name="그림 12" descr="TERMINAL ASM MC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47358" y="4786322"/>
            <a:ext cx="2000262" cy="1285883"/>
          </a:xfrm>
          <a:prstGeom prst="rect">
            <a:avLst/>
          </a:prstGeom>
          <a:solidFill>
            <a:srgbClr val="FFFFFF">
              <a:shade val="85000"/>
            </a:srgbClr>
          </a:solidFill>
          <a:ln w="63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4" name="그림 13" descr="P924026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75656" y="4786323"/>
            <a:ext cx="2000264" cy="1285884"/>
          </a:xfrm>
          <a:prstGeom prst="rect">
            <a:avLst/>
          </a:prstGeom>
          <a:solidFill>
            <a:srgbClr val="FFFFFF">
              <a:shade val="85000"/>
            </a:srgbClr>
          </a:solidFill>
          <a:ln w="63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5" name="그림 14" descr="PB150383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619060" y="4786322"/>
            <a:ext cx="2000264" cy="1285884"/>
          </a:xfrm>
          <a:prstGeom prst="rect">
            <a:avLst/>
          </a:prstGeom>
          <a:solidFill>
            <a:srgbClr val="FFFFFF">
              <a:shade val="85000"/>
            </a:srgbClr>
          </a:solidFill>
          <a:ln w="63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7" name="TextBox 16"/>
          <p:cNvSpPr txBox="1"/>
          <p:nvPr/>
        </p:nvSpPr>
        <p:spPr>
          <a:xfrm>
            <a:off x="1689983" y="6215063"/>
            <a:ext cx="1714500" cy="307975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PRESS  MACHINE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475920" y="6215063"/>
            <a:ext cx="2071688" cy="307975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ASSEMBLY</a:t>
            </a:r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 MACHINE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547608" y="6215063"/>
            <a:ext cx="2428875" cy="307975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AUTO CHECK  MACHINE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5" name="슬라이드 번호 개체 틀 13"/>
          <p:cNvSpPr>
            <a:spLocks noGrp="1"/>
          </p:cNvSpPr>
          <p:nvPr>
            <p:ph type="sldNum" sz="quarter" idx="10"/>
          </p:nvPr>
        </p:nvSpPr>
        <p:spPr>
          <a:xfrm>
            <a:off x="6929438" y="6429375"/>
            <a:ext cx="2133600" cy="365125"/>
          </a:xfrm>
        </p:spPr>
        <p:txBody>
          <a:bodyPr/>
          <a:lstStyle/>
          <a:p>
            <a:pPr algn="r">
              <a:defRPr/>
            </a:pPr>
            <a:fld id="{2A51A303-CE23-4AD4-8CE7-8F75AA301D78}" type="slidenum">
              <a:rPr lang="ko-KR" altLang="en-US" smtClean="0"/>
              <a:pPr algn="r">
                <a:defRPr/>
              </a:pPr>
              <a:t>11</a:t>
            </a:fld>
            <a:endParaRPr lang="ko-KR" altLang="en-US" dirty="0"/>
          </a:p>
        </p:txBody>
      </p:sp>
      <p:pic>
        <p:nvPicPr>
          <p:cNvPr id="23" name="그림 22" descr="P4020252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28596" y="2000239"/>
            <a:ext cx="2571768" cy="19288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6" name="그림 25" descr="P4020274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286117" y="2000240"/>
            <a:ext cx="2643206" cy="1904992"/>
          </a:xfrm>
          <a:prstGeom prst="rect">
            <a:avLst/>
          </a:prstGeom>
          <a:solidFill>
            <a:srgbClr val="FFFFFF">
              <a:shade val="85000"/>
            </a:srgbClr>
          </a:solidFill>
          <a:ln w="63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7" name="그림 26" descr="P4020278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238887" y="2000240"/>
            <a:ext cx="2476517" cy="1928826"/>
          </a:xfrm>
          <a:prstGeom prst="rect">
            <a:avLst/>
          </a:prstGeom>
          <a:solidFill>
            <a:srgbClr val="FFFFFF">
              <a:shade val="85000"/>
            </a:srgbClr>
          </a:solidFill>
          <a:ln w="63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9144000" cy="11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500033" y="742934"/>
            <a:ext cx="4214841" cy="40011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2000" b="1" dirty="0">
                <a:solidFill>
                  <a:schemeClr val="bg1"/>
                </a:solidFill>
                <a:latin typeface="+mj-ea"/>
                <a:ea typeface="+mj-ea"/>
              </a:rPr>
              <a:t> 6-4. </a:t>
            </a:r>
            <a:r>
              <a:rPr lang="ko-KR" altLang="en-US" sz="2000" b="1" dirty="0">
                <a:solidFill>
                  <a:schemeClr val="bg1"/>
                </a:solidFill>
                <a:latin typeface="+mj-ea"/>
                <a:ea typeface="+mj-ea"/>
              </a:rPr>
              <a:t>가공 생산 </a:t>
            </a:r>
            <a:r>
              <a:rPr lang="en-US" altLang="ko-KR" sz="2000" b="1" dirty="0">
                <a:solidFill>
                  <a:schemeClr val="bg1"/>
                </a:solidFill>
                <a:latin typeface="+mj-ea"/>
                <a:ea typeface="+mj-ea"/>
              </a:rPr>
              <a:t>LINE (2</a:t>
            </a:r>
            <a:r>
              <a:rPr lang="en-US" altLang="ko-KR" sz="2000" b="1" baseline="30000" dirty="0">
                <a:solidFill>
                  <a:schemeClr val="bg1"/>
                </a:solidFill>
                <a:latin typeface="+mj-ea"/>
                <a:ea typeface="+mj-ea"/>
              </a:rPr>
              <a:t>nd</a:t>
            </a:r>
            <a:r>
              <a:rPr lang="en-US" altLang="ko-KR" sz="2000" b="1" dirty="0">
                <a:solidFill>
                  <a:schemeClr val="bg1"/>
                </a:solidFill>
                <a:latin typeface="+mj-ea"/>
                <a:ea typeface="+mj-ea"/>
              </a:rPr>
              <a:t>  Plant)</a:t>
            </a:r>
            <a:endParaRPr lang="ko-KR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5" name="슬라이드 번호 개체 틀 13"/>
          <p:cNvSpPr>
            <a:spLocks noGrp="1"/>
          </p:cNvSpPr>
          <p:nvPr>
            <p:ph type="sldNum" sz="quarter" idx="10"/>
          </p:nvPr>
        </p:nvSpPr>
        <p:spPr>
          <a:xfrm>
            <a:off x="6929438" y="6429375"/>
            <a:ext cx="2133600" cy="365125"/>
          </a:xfrm>
        </p:spPr>
        <p:txBody>
          <a:bodyPr/>
          <a:lstStyle/>
          <a:p>
            <a:pPr algn="r">
              <a:defRPr/>
            </a:pPr>
            <a:fld id="{2A51A303-CE23-4AD4-8CE7-8F75AA301D78}" type="slidenum">
              <a:rPr lang="ko-KR" altLang="en-US" smtClean="0"/>
              <a:pPr algn="r">
                <a:defRPr/>
              </a:pPr>
              <a:t>12</a:t>
            </a:fld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866326"/>
            <a:ext cx="3456384" cy="393643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3869" y="1866327"/>
            <a:ext cx="3671033" cy="390603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837946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슬라이드 번호 개체 틀 56"/>
          <p:cNvSpPr>
            <a:spLocks noGrp="1"/>
          </p:cNvSpPr>
          <p:nvPr>
            <p:ph type="sldNum" sz="quarter" idx="10"/>
          </p:nvPr>
        </p:nvSpPr>
        <p:spPr>
          <a:xfrm>
            <a:off x="6929438" y="6429375"/>
            <a:ext cx="2133600" cy="365125"/>
          </a:xfrm>
        </p:spPr>
        <p:txBody>
          <a:bodyPr/>
          <a:lstStyle/>
          <a:p>
            <a:pPr algn="r">
              <a:defRPr/>
            </a:pPr>
            <a:fld id="{767C4D6B-E596-44DD-9434-26451E1CD781}" type="slidenum">
              <a:rPr lang="ko-KR" altLang="en-US" smtClean="0"/>
              <a:pPr algn="r">
                <a:defRPr/>
              </a:pPr>
              <a:t>13</a:t>
            </a:fld>
            <a:endParaRPr lang="ko-KR" altLang="en-US" dirty="0"/>
          </a:p>
        </p:txBody>
      </p:sp>
      <p:sp>
        <p:nvSpPr>
          <p:cNvPr id="24579" name="Text Box 85"/>
          <p:cNvSpPr txBox="1">
            <a:spLocks noChangeArrowheads="1"/>
          </p:cNvSpPr>
          <p:nvPr/>
        </p:nvSpPr>
        <p:spPr bwMode="auto">
          <a:xfrm>
            <a:off x="571500" y="1428736"/>
            <a:ext cx="8072438" cy="642942"/>
          </a:xfrm>
          <a:prstGeom prst="rect">
            <a:avLst/>
          </a:prstGeom>
          <a:solidFill>
            <a:schemeClr val="bg2">
              <a:lumMod val="90000"/>
            </a:schemeClr>
          </a:solidFill>
          <a:ln w="12700">
            <a:noFill/>
            <a:miter lim="800000"/>
            <a:headEnd type="none" w="sm" len="sm"/>
            <a:tailEnd type="none" w="sm" len="sm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/>
          <a:lstStyle/>
          <a:p>
            <a:pPr marL="342900" indent="-342900" eaLnBrk="0" latinLnBrk="0" hangingPunct="0">
              <a:spcBef>
                <a:spcPct val="50000"/>
              </a:spcBef>
              <a:defRPr/>
            </a:pPr>
            <a:r>
              <a:rPr kumimoji="0" lang="ko-KR" altLang="en-US" sz="1400" b="1" dirty="0">
                <a:latin typeface="+mj-ea"/>
                <a:ea typeface="+mj-ea"/>
              </a:rPr>
              <a:t>★ </a:t>
            </a:r>
            <a:r>
              <a:rPr kumimoji="0" lang="en-US" altLang="ko-KR" sz="1400" b="1" dirty="0">
                <a:latin typeface="+mj-ea"/>
                <a:ea typeface="+mj-ea"/>
              </a:rPr>
              <a:t> Copper Insert Type</a:t>
            </a:r>
            <a:r>
              <a:rPr kumimoji="0" lang="ko-KR" altLang="en-US" sz="1400" b="1" dirty="0">
                <a:latin typeface="+mj-ea"/>
                <a:ea typeface="+mj-ea"/>
              </a:rPr>
              <a:t> </a:t>
            </a:r>
            <a:r>
              <a:rPr kumimoji="0" lang="en-US" altLang="ko-KR" sz="1400" b="1" dirty="0">
                <a:latin typeface="+mj-ea"/>
                <a:ea typeface="+mj-ea"/>
              </a:rPr>
              <a:t>Terminal </a:t>
            </a:r>
            <a:r>
              <a:rPr kumimoji="0" lang="en-US" altLang="ko-KR" sz="1400" b="1" dirty="0" err="1">
                <a:latin typeface="+mj-ea"/>
                <a:ea typeface="+mj-ea"/>
              </a:rPr>
              <a:t>Asm</a:t>
            </a:r>
            <a:endParaRPr kumimoji="0" lang="en-US" altLang="ko-KR" sz="1400" b="1" dirty="0">
              <a:latin typeface="+mj-ea"/>
              <a:ea typeface="+mj-ea"/>
            </a:endParaRPr>
          </a:p>
          <a:p>
            <a:pPr marL="342900" indent="-342900" eaLnBrk="0" latinLnBrk="0" hangingPunct="0">
              <a:spcBef>
                <a:spcPct val="50000"/>
              </a:spcBef>
              <a:defRPr/>
            </a:pPr>
            <a:r>
              <a:rPr kumimoji="0" lang="en-US" altLang="ko-KR" sz="1400" b="1" dirty="0">
                <a:solidFill>
                  <a:srgbClr val="000066"/>
                </a:solidFill>
                <a:latin typeface="+mj-ea"/>
                <a:ea typeface="+mj-ea"/>
              </a:rPr>
              <a:t>  - </a:t>
            </a:r>
            <a:r>
              <a:rPr kumimoji="0" lang="ko-KR" altLang="en-US" sz="1400" b="1" dirty="0" err="1">
                <a:solidFill>
                  <a:srgbClr val="000066"/>
                </a:solidFill>
                <a:latin typeface="+mj-ea"/>
                <a:ea typeface="+mj-ea"/>
              </a:rPr>
              <a:t>고객사</a:t>
            </a:r>
            <a:r>
              <a:rPr kumimoji="0" lang="ko-KR" altLang="en-US" sz="1400" b="1" dirty="0">
                <a:solidFill>
                  <a:srgbClr val="000066"/>
                </a:solidFill>
                <a:latin typeface="+mj-ea"/>
                <a:ea typeface="+mj-ea"/>
              </a:rPr>
              <a:t> 조립라인에서 </a:t>
            </a:r>
            <a:r>
              <a:rPr kumimoji="0" lang="ko-KR" altLang="en-US" sz="1400" b="1" dirty="0" err="1">
                <a:solidFill>
                  <a:srgbClr val="000066"/>
                </a:solidFill>
                <a:latin typeface="+mj-ea"/>
                <a:ea typeface="+mj-ea"/>
              </a:rPr>
              <a:t>체결시</a:t>
            </a:r>
            <a:r>
              <a:rPr kumimoji="0" lang="ko-KR" altLang="en-US" sz="1400" b="1" dirty="0">
                <a:solidFill>
                  <a:srgbClr val="000066"/>
                </a:solidFill>
                <a:latin typeface="+mj-ea"/>
                <a:ea typeface="+mj-ea"/>
              </a:rPr>
              <a:t> 파손</a:t>
            </a:r>
            <a:r>
              <a:rPr kumimoji="0" lang="en-US" altLang="ko-KR" sz="1400" b="1" dirty="0">
                <a:solidFill>
                  <a:srgbClr val="000066"/>
                </a:solidFill>
                <a:latin typeface="+mj-ea"/>
                <a:ea typeface="+mj-ea"/>
              </a:rPr>
              <a:t>(slip) </a:t>
            </a:r>
            <a:r>
              <a:rPr kumimoji="0" lang="ko-KR" altLang="en-US" sz="1400" b="1" dirty="0">
                <a:solidFill>
                  <a:srgbClr val="000066"/>
                </a:solidFill>
                <a:latin typeface="+mj-ea"/>
                <a:ea typeface="+mj-ea"/>
              </a:rPr>
              <a:t>개선목적으로 개발</a:t>
            </a:r>
            <a:r>
              <a:rPr kumimoji="0" lang="en-US" altLang="ko-KR" sz="1400" b="1" dirty="0">
                <a:solidFill>
                  <a:srgbClr val="000066"/>
                </a:solidFill>
                <a:latin typeface="+mj-ea"/>
                <a:ea typeface="+mj-ea"/>
              </a:rPr>
              <a:t>.</a:t>
            </a:r>
            <a:endParaRPr kumimoji="0" lang="ko-KR" altLang="en-US" sz="1050" b="1" dirty="0">
              <a:solidFill>
                <a:srgbClr val="000066"/>
              </a:solidFill>
              <a:latin typeface="+mj-ea"/>
              <a:ea typeface="+mj-ea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571472" y="671436"/>
            <a:ext cx="5500726" cy="40011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2000" b="1" dirty="0">
                <a:solidFill>
                  <a:schemeClr val="bg1"/>
                </a:solidFill>
                <a:latin typeface="+mj-ea"/>
                <a:ea typeface="+mj-ea"/>
              </a:rPr>
              <a:t> 7. </a:t>
            </a:r>
            <a:r>
              <a:rPr lang="ko-KR" altLang="en-US" sz="2000" b="1" dirty="0">
                <a:solidFill>
                  <a:schemeClr val="bg1"/>
                </a:solidFill>
                <a:latin typeface="+mj-ea"/>
                <a:ea typeface="+mj-ea"/>
              </a:rPr>
              <a:t>대표 제품 소개</a:t>
            </a:r>
          </a:p>
        </p:txBody>
      </p:sp>
      <p:grpSp>
        <p:nvGrpSpPr>
          <p:cNvPr id="24585" name="그룹 20"/>
          <p:cNvGrpSpPr>
            <a:grpSpLocks/>
          </p:cNvGrpSpPr>
          <p:nvPr/>
        </p:nvGrpSpPr>
        <p:grpSpPr bwMode="auto">
          <a:xfrm>
            <a:off x="642938" y="4500563"/>
            <a:ext cx="8104187" cy="1871662"/>
            <a:chOff x="571472" y="4005064"/>
            <a:chExt cx="8104984" cy="1872208"/>
          </a:xfrm>
        </p:grpSpPr>
        <p:pic>
          <p:nvPicPr>
            <p:cNvPr id="22" name="Picture 301" descr="P2090003"/>
            <p:cNvPicPr>
              <a:picLocks noChangeAspect="1" noChangeArrowheads="1"/>
            </p:cNvPicPr>
            <p:nvPr/>
          </p:nvPicPr>
          <p:blipFill>
            <a:blip r:embed="rId2" cstate="screen"/>
            <a:srcRect/>
            <a:stretch>
              <a:fillRect/>
            </a:stretch>
          </p:blipFill>
          <p:spPr bwMode="auto">
            <a:xfrm>
              <a:off x="3791882" y="4005064"/>
              <a:ext cx="1500198" cy="1429330"/>
            </a:xfrm>
            <a:prstGeom prst="roundRect">
              <a:avLst>
                <a:gd name="adj" fmla="val 550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  <p:grpSp>
          <p:nvGrpSpPr>
            <p:cNvPr id="24597" name="그룹 28"/>
            <p:cNvGrpSpPr>
              <a:grpSpLocks/>
            </p:cNvGrpSpPr>
            <p:nvPr/>
          </p:nvGrpSpPr>
          <p:grpSpPr bwMode="auto">
            <a:xfrm>
              <a:off x="5446823" y="4046483"/>
              <a:ext cx="3229633" cy="1357322"/>
              <a:chOff x="5441001" y="4118491"/>
              <a:chExt cx="3229633" cy="1357322"/>
            </a:xfrm>
          </p:grpSpPr>
          <p:pic>
            <p:nvPicPr>
              <p:cNvPr id="32" name="그림 31" descr="P3060580.JPG"/>
              <p:cNvPicPr>
                <a:picLocks noChangeAspect="1"/>
              </p:cNvPicPr>
              <p:nvPr/>
            </p:nvPicPr>
            <p:blipFill>
              <a:blip r:embed="rId3" cstate="screen"/>
              <a:srcRect/>
              <a:stretch>
                <a:fillRect/>
              </a:stretch>
            </p:blipFill>
            <p:spPr>
              <a:xfrm>
                <a:off x="5441001" y="4184514"/>
                <a:ext cx="1435255" cy="1214446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24607" name="그림 32" descr="P3060577.JPG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43133" y="4118491"/>
                <a:ext cx="1727501" cy="13573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24598" name="그룹 26"/>
            <p:cNvGrpSpPr>
              <a:grpSpLocks/>
            </p:cNvGrpSpPr>
            <p:nvPr/>
          </p:nvGrpSpPr>
          <p:grpSpPr bwMode="auto">
            <a:xfrm>
              <a:off x="571472" y="4005064"/>
              <a:ext cx="3000403" cy="1440160"/>
              <a:chOff x="571472" y="4077072"/>
              <a:chExt cx="3000403" cy="1440160"/>
            </a:xfrm>
          </p:grpSpPr>
          <p:pic>
            <p:nvPicPr>
              <p:cNvPr id="28" name="그림 27" descr="P3050537.JPG"/>
              <p:cNvPicPr>
                <a:picLocks noChangeAspect="1"/>
              </p:cNvPicPr>
              <p:nvPr/>
            </p:nvPicPr>
            <p:blipFill>
              <a:blip r:embed="rId5" cstate="email"/>
              <a:srcRect/>
              <a:stretch>
                <a:fillRect/>
              </a:stretch>
            </p:blipFill>
            <p:spPr>
              <a:xfrm>
                <a:off x="571472" y="4077072"/>
                <a:ext cx="1071570" cy="1440160"/>
              </a:xfrm>
              <a:prstGeom prst="roundRect">
                <a:avLst>
                  <a:gd name="adj" fmla="val 0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/>
            </p:spPr>
          </p:pic>
          <p:pic>
            <p:nvPicPr>
              <p:cNvPr id="29" name="Picture 10"/>
              <p:cNvPicPr preferRelativeResize="0">
                <a:picLocks noChangeArrowheads="1"/>
              </p:cNvPicPr>
              <p:nvPr/>
            </p:nvPicPr>
            <p:blipFill>
              <a:blip r:embed="rId6" cstate="screen"/>
              <a:srcRect/>
              <a:stretch>
                <a:fillRect/>
              </a:stretch>
            </p:blipFill>
            <p:spPr bwMode="auto">
              <a:xfrm>
                <a:off x="1785938" y="4149080"/>
                <a:ext cx="1785937" cy="1249880"/>
              </a:xfrm>
              <a:prstGeom prst="ellipse">
                <a:avLst/>
              </a:prstGeom>
              <a:ln w="25400" cap="rnd">
                <a:solidFill>
                  <a:srgbClr val="FF0000"/>
                </a:solidFill>
                <a:prstDash val="sysDash"/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  <p:sp>
            <p:nvSpPr>
              <p:cNvPr id="30" name="타원 29"/>
              <p:cNvSpPr/>
              <p:nvPr/>
            </p:nvSpPr>
            <p:spPr>
              <a:xfrm>
                <a:off x="900116" y="4580456"/>
                <a:ext cx="358810" cy="360468"/>
              </a:xfrm>
              <a:prstGeom prst="ellipse">
                <a:avLst/>
              </a:prstGeom>
              <a:noFill/>
              <a:ln w="25400">
                <a:solidFill>
                  <a:srgbClr val="FF000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cxnSp>
            <p:nvCxnSpPr>
              <p:cNvPr id="31" name="구부러진 연결선 24"/>
              <p:cNvCxnSpPr>
                <a:stCxn id="30" idx="6"/>
                <a:endCxn id="29" idx="3"/>
              </p:cNvCxnSpPr>
              <p:nvPr/>
            </p:nvCxnSpPr>
            <p:spPr>
              <a:xfrm>
                <a:off x="1258927" y="4761484"/>
                <a:ext cx="789066" cy="454157"/>
              </a:xfrm>
              <a:prstGeom prst="curvedConnector4">
                <a:avLst>
                  <a:gd name="adj1" fmla="val 33401"/>
                  <a:gd name="adj2" fmla="val 150267"/>
                </a:avLst>
              </a:prstGeom>
              <a:ln w="25400">
                <a:solidFill>
                  <a:srgbClr val="FF0000"/>
                </a:solidFill>
                <a:prstDash val="sys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5" name="TextBox 24"/>
            <p:cNvSpPr txBox="1"/>
            <p:nvPr/>
          </p:nvSpPr>
          <p:spPr>
            <a:xfrm>
              <a:off x="619102" y="5569207"/>
              <a:ext cx="2729180" cy="308065"/>
            </a:xfrm>
            <a:prstGeom prst="rect">
              <a:avLst/>
            </a:prstGeom>
            <a:solidFill>
              <a:schemeClr val="bg1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ko-KR" sz="1400" b="1" dirty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Steel &amp; Copper Adhesion Test</a:t>
              </a:r>
              <a:endParaRPr lang="ko-KR" altLang="en-US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6007607" y="5569207"/>
              <a:ext cx="2308452" cy="308065"/>
            </a:xfrm>
            <a:prstGeom prst="rect">
              <a:avLst/>
            </a:prstGeom>
            <a:solidFill>
              <a:schemeClr val="bg1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ko-KR" sz="1400" b="1" dirty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Copper Weight Checking</a:t>
              </a:r>
              <a:endParaRPr lang="ko-KR" altLang="en-US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838868" y="5569207"/>
              <a:ext cx="1381261" cy="308065"/>
            </a:xfrm>
            <a:prstGeom prst="rect">
              <a:avLst/>
            </a:prstGeom>
            <a:solidFill>
              <a:schemeClr val="bg1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ko-KR" sz="1400" b="1" dirty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Volt Drop Test</a:t>
              </a:r>
              <a:endParaRPr lang="ko-KR" altLang="en-US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1214414" y="2285992"/>
            <a:ext cx="1296144" cy="307777"/>
          </a:xfrm>
          <a:prstGeom prst="rect">
            <a:avLst/>
          </a:prstGeom>
          <a:solidFill>
            <a:srgbClr val="0000FF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>
              <a:defRPr/>
            </a:pPr>
            <a:r>
              <a:rPr lang="ko-KR" altLang="en-US" sz="1400" b="1" dirty="0" err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개발전</a:t>
            </a:r>
            <a:endParaRPr lang="ko-KR" altLang="en-US" sz="14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246862" y="2285992"/>
            <a:ext cx="1296144" cy="307777"/>
          </a:xfrm>
          <a:prstGeom prst="rect">
            <a:avLst/>
          </a:prstGeom>
          <a:solidFill>
            <a:srgbClr val="FFFF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pPr algn="ctr">
              <a:defRPr/>
            </a:pPr>
            <a:r>
              <a:rPr lang="ko-KR" altLang="en-US" sz="1400" b="1" dirty="0" err="1">
                <a:latin typeface="맑은 고딕" pitchFamily="50" charset="-127"/>
                <a:ea typeface="맑은 고딕" pitchFamily="50" charset="-127"/>
              </a:rPr>
              <a:t>개발후</a:t>
            </a:r>
            <a:endParaRPr lang="ko-KR" altLang="en-US" sz="1400" b="1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38" name="그림 43" descr="P1221225.JPG"/>
          <p:cNvPicPr>
            <a:picLocks noChangeAspect="1"/>
          </p:cNvPicPr>
          <p:nvPr/>
        </p:nvPicPr>
        <p:blipFill>
          <a:blip r:embed="rId7" cstate="print"/>
          <a:srcRect l="21844" t="17476" r="21358" b="18445"/>
          <a:stretch>
            <a:fillRect/>
          </a:stretch>
        </p:blipFill>
        <p:spPr bwMode="auto">
          <a:xfrm>
            <a:off x="5214942" y="2786058"/>
            <a:ext cx="1474360" cy="124789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9" name="그림 38" descr="P3080496.JPG"/>
          <p:cNvPicPr>
            <a:picLocks noChangeAspect="1"/>
          </p:cNvPicPr>
          <p:nvPr/>
        </p:nvPicPr>
        <p:blipFill>
          <a:blip r:embed="rId8" cstate="print"/>
          <a:srcRect l="19211" t="21955" r="25902" b="23157"/>
          <a:stretch>
            <a:fillRect/>
          </a:stretch>
        </p:blipFill>
        <p:spPr>
          <a:xfrm>
            <a:off x="1069257" y="2786058"/>
            <a:ext cx="1716793" cy="12875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4594" name="TextBox 19"/>
          <p:cNvSpPr txBox="1">
            <a:spLocks noChangeArrowheads="1"/>
          </p:cNvSpPr>
          <p:nvPr/>
        </p:nvSpPr>
        <p:spPr bwMode="auto">
          <a:xfrm>
            <a:off x="2786063" y="3143250"/>
            <a:ext cx="13684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1400" b="1"/>
              <a:t>COPPER 16g</a:t>
            </a:r>
            <a:endParaRPr lang="ko-KR" altLang="en-US" sz="1400" b="1"/>
          </a:p>
        </p:txBody>
      </p:sp>
      <p:sp>
        <p:nvSpPr>
          <p:cNvPr id="24595" name="TextBox 20"/>
          <p:cNvSpPr txBox="1">
            <a:spLocks noChangeArrowheads="1"/>
          </p:cNvSpPr>
          <p:nvPr/>
        </p:nvSpPr>
        <p:spPr bwMode="auto">
          <a:xfrm>
            <a:off x="6715125" y="3143250"/>
            <a:ext cx="13668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en-US" altLang="ko-KR" sz="1400" b="1"/>
              <a:t>COPPER 1.4g</a:t>
            </a:r>
            <a:endParaRPr lang="ko-KR" altLang="en-US" sz="1400" b="1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슬라이드 번호 개체 틀 1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77E00E9-E3F3-41D1-A625-EC6BA53FBD88}" type="slidenum">
              <a:rPr lang="ko-KR" altLang="en-US" smtClean="0"/>
              <a:pPr>
                <a:defRPr/>
              </a:pPr>
              <a:t>14</a:t>
            </a:fld>
            <a:endParaRPr lang="ko-KR" alt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00034" y="357166"/>
            <a:ext cx="6357982" cy="40011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2000" b="1" dirty="0">
                <a:solidFill>
                  <a:schemeClr val="bg1"/>
                </a:solidFill>
                <a:latin typeface="+mj-ea"/>
                <a:ea typeface="+mj-ea"/>
              </a:rPr>
              <a:t> 7-1. </a:t>
            </a:r>
            <a:r>
              <a:rPr lang="ko-KR" altLang="en-US" sz="2000" b="1" dirty="0">
                <a:solidFill>
                  <a:schemeClr val="bg1"/>
                </a:solidFill>
                <a:latin typeface="Arial" charset="0"/>
                <a:ea typeface="맑은 고딕" pitchFamily="50" charset="-127"/>
              </a:rPr>
              <a:t>승용 </a:t>
            </a:r>
            <a:r>
              <a:rPr lang="ko-KR" altLang="en-US" sz="2000" b="1" dirty="0" err="1">
                <a:solidFill>
                  <a:schemeClr val="bg1"/>
                </a:solidFill>
                <a:latin typeface="Arial" charset="0"/>
                <a:ea typeface="맑은 고딕" pitchFamily="50" charset="-127"/>
              </a:rPr>
              <a:t>스타터모터</a:t>
            </a:r>
            <a:r>
              <a:rPr lang="en-US" altLang="ko-KR" sz="2000" b="1" dirty="0">
                <a:solidFill>
                  <a:schemeClr val="bg1"/>
                </a:solidFill>
                <a:latin typeface="Arial" charset="0"/>
                <a:ea typeface="맑은 고딕" pitchFamily="50" charset="-127"/>
              </a:rPr>
              <a:t> </a:t>
            </a:r>
            <a:r>
              <a:rPr lang="ko-KR" altLang="en-US" sz="2000" b="1" dirty="0">
                <a:solidFill>
                  <a:schemeClr val="bg1"/>
                </a:solidFill>
                <a:latin typeface="Arial" charset="0"/>
                <a:ea typeface="맑은 고딕" pitchFamily="50" charset="-127"/>
              </a:rPr>
              <a:t>구성</a:t>
            </a:r>
            <a:r>
              <a:rPr lang="en-US" altLang="ko-KR" sz="1600" b="1" dirty="0">
                <a:solidFill>
                  <a:schemeClr val="bg1"/>
                </a:solidFill>
                <a:latin typeface="Arial" charset="0"/>
                <a:ea typeface="맑은 고딕" pitchFamily="50" charset="-127"/>
              </a:rPr>
              <a:t>(</a:t>
            </a:r>
            <a:r>
              <a:rPr kumimoji="0" lang="en-US" altLang="ko-KR" sz="1600" b="1" dirty="0">
                <a:latin typeface="+mj-ea"/>
              </a:rPr>
              <a:t> </a:t>
            </a:r>
            <a:r>
              <a:rPr kumimoji="0" lang="en-US" altLang="ko-KR" sz="1600" b="1" dirty="0">
                <a:solidFill>
                  <a:schemeClr val="bg1"/>
                </a:solidFill>
                <a:latin typeface="+mj-ea"/>
              </a:rPr>
              <a:t>Terminal </a:t>
            </a:r>
            <a:r>
              <a:rPr kumimoji="0" lang="en-US" altLang="ko-KR" sz="1600" b="1" dirty="0" err="1">
                <a:solidFill>
                  <a:schemeClr val="bg1"/>
                </a:solidFill>
                <a:latin typeface="+mj-ea"/>
              </a:rPr>
              <a:t>Asm</a:t>
            </a:r>
            <a:r>
              <a:rPr kumimoji="0" lang="en-US" altLang="ko-KR" sz="1600" b="1" dirty="0">
                <a:solidFill>
                  <a:schemeClr val="bg1"/>
                </a:solidFill>
                <a:latin typeface="+mj-ea"/>
              </a:rPr>
              <a:t> </a:t>
            </a:r>
            <a:r>
              <a:rPr kumimoji="0" lang="ko-KR" altLang="en-US" sz="1600" b="1" dirty="0" err="1">
                <a:solidFill>
                  <a:schemeClr val="bg1"/>
                </a:solidFill>
                <a:latin typeface="+mj-ea"/>
              </a:rPr>
              <a:t>사용부</a:t>
            </a:r>
            <a:r>
              <a:rPr kumimoji="0" lang="en-US" altLang="ko-KR" sz="1600" b="1" dirty="0">
                <a:solidFill>
                  <a:schemeClr val="bg1"/>
                </a:solidFill>
                <a:latin typeface="+mj-ea"/>
              </a:rPr>
              <a:t>)</a:t>
            </a:r>
            <a:endParaRPr lang="ko-KR" altLang="en-US" sz="1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pic>
        <p:nvPicPr>
          <p:cNvPr id="25606" name="Picture 6" descr="33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1000125"/>
            <a:ext cx="6630987" cy="551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7" descr="55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57813" y="4286250"/>
            <a:ext cx="3348037" cy="2128838"/>
          </a:xfrm>
          <a:prstGeom prst="rect">
            <a:avLst/>
          </a:prstGeom>
          <a:noFill/>
          <a:ln w="38100">
            <a:solidFill>
              <a:srgbClr val="6633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  <p:sp>
        <p:nvSpPr>
          <p:cNvPr id="25608" name="AutoShape 9"/>
          <p:cNvSpPr>
            <a:spLocks/>
          </p:cNvSpPr>
          <p:nvPr/>
        </p:nvSpPr>
        <p:spPr bwMode="auto">
          <a:xfrm>
            <a:off x="1908175" y="1114425"/>
            <a:ext cx="4027488" cy="215900"/>
          </a:xfrm>
          <a:prstGeom prst="accentCallout2">
            <a:avLst>
              <a:gd name="adj1" fmla="val 52940"/>
              <a:gd name="adj2" fmla="val 101894"/>
              <a:gd name="adj3" fmla="val 52940"/>
              <a:gd name="adj4" fmla="val 116634"/>
              <a:gd name="adj5" fmla="val 237500"/>
              <a:gd name="adj6" fmla="val 131417"/>
            </a:avLst>
          </a:prstGeom>
          <a:noFill/>
          <a:ln w="28575">
            <a:solidFill>
              <a:srgbClr val="0000FF"/>
            </a:solidFill>
            <a:miter lim="800000"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r"/>
            <a:r>
              <a:rPr lang="en-US" altLang="ko-KR" sz="1400" b="1">
                <a:latin typeface="Arial" charset="0"/>
                <a:ea typeface="맑은 고딕" pitchFamily="50" charset="-127"/>
              </a:rPr>
              <a:t>Housing Assembly</a:t>
            </a:r>
            <a:br>
              <a:rPr lang="en-US" altLang="ko-KR" sz="1400" b="1">
                <a:latin typeface="Arial" charset="0"/>
                <a:ea typeface="맑은 고딕" pitchFamily="50" charset="-127"/>
              </a:rPr>
            </a:br>
            <a:r>
              <a:rPr lang="en-US" altLang="ko-KR" sz="1400" b="1">
                <a:latin typeface="Arial" charset="0"/>
                <a:ea typeface="맑은 고딕" pitchFamily="50" charset="-127"/>
              </a:rPr>
              <a:t>(Housing + Bushing or Bearing + …)</a:t>
            </a:r>
          </a:p>
        </p:txBody>
      </p:sp>
      <p:sp>
        <p:nvSpPr>
          <p:cNvPr id="25609" name="AutoShape 10"/>
          <p:cNvSpPr>
            <a:spLocks/>
          </p:cNvSpPr>
          <p:nvPr/>
        </p:nvSpPr>
        <p:spPr bwMode="auto">
          <a:xfrm>
            <a:off x="4859338" y="1546225"/>
            <a:ext cx="1295400" cy="215900"/>
          </a:xfrm>
          <a:prstGeom prst="accentCallout2">
            <a:avLst>
              <a:gd name="adj1" fmla="val 52940"/>
              <a:gd name="adj2" fmla="val 105884"/>
              <a:gd name="adj3" fmla="val 52940"/>
              <a:gd name="adj4" fmla="val 128921"/>
              <a:gd name="adj5" fmla="val 175736"/>
              <a:gd name="adj6" fmla="val 152449"/>
            </a:avLst>
          </a:prstGeom>
          <a:noFill/>
          <a:ln w="28575">
            <a:solidFill>
              <a:srgbClr val="0000FF"/>
            </a:solidFill>
            <a:miter lim="800000"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r"/>
            <a:r>
              <a:rPr lang="en-US" altLang="ko-KR" sz="1400" b="1">
                <a:latin typeface="Arial" charset="0"/>
                <a:ea typeface="맑은 고딕" pitchFamily="50" charset="-127"/>
              </a:rPr>
              <a:t>Lever</a:t>
            </a:r>
          </a:p>
        </p:txBody>
      </p:sp>
      <p:sp>
        <p:nvSpPr>
          <p:cNvPr id="25610" name="AutoShape 11"/>
          <p:cNvSpPr>
            <a:spLocks/>
          </p:cNvSpPr>
          <p:nvPr/>
        </p:nvSpPr>
        <p:spPr bwMode="auto">
          <a:xfrm>
            <a:off x="7596188" y="3059113"/>
            <a:ext cx="1295400" cy="215900"/>
          </a:xfrm>
          <a:prstGeom prst="accentCallout2">
            <a:avLst>
              <a:gd name="adj1" fmla="val 52940"/>
              <a:gd name="adj2" fmla="val -5884"/>
              <a:gd name="adj3" fmla="val 52940"/>
              <a:gd name="adj4" fmla="val -23037"/>
              <a:gd name="adj5" fmla="val -163236"/>
              <a:gd name="adj6" fmla="val -40685"/>
            </a:avLst>
          </a:prstGeom>
          <a:noFill/>
          <a:ln w="28575">
            <a:solidFill>
              <a:srgbClr val="0000FF"/>
            </a:solidFill>
            <a:miter lim="800000"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r>
              <a:rPr lang="en-US" altLang="ko-KR" sz="1400" b="1">
                <a:latin typeface="Arial" charset="0"/>
                <a:ea typeface="맑은 고딕" pitchFamily="50" charset="-127"/>
              </a:rPr>
              <a:t>Pinion</a:t>
            </a:r>
          </a:p>
        </p:txBody>
      </p:sp>
      <p:sp>
        <p:nvSpPr>
          <p:cNvPr id="25611" name="AutoShape 12"/>
          <p:cNvSpPr>
            <a:spLocks/>
          </p:cNvSpPr>
          <p:nvPr/>
        </p:nvSpPr>
        <p:spPr bwMode="auto">
          <a:xfrm>
            <a:off x="179388" y="2698750"/>
            <a:ext cx="4532312" cy="215900"/>
          </a:xfrm>
          <a:prstGeom prst="accentCallout2">
            <a:avLst>
              <a:gd name="adj1" fmla="val 52940"/>
              <a:gd name="adj2" fmla="val 101681"/>
              <a:gd name="adj3" fmla="val 52940"/>
              <a:gd name="adj4" fmla="val 120736"/>
              <a:gd name="adj5" fmla="val 83088"/>
              <a:gd name="adj6" fmla="val 140106"/>
            </a:avLst>
          </a:prstGeom>
          <a:noFill/>
          <a:ln w="28575">
            <a:solidFill>
              <a:srgbClr val="0000FF"/>
            </a:solidFill>
            <a:miter lim="800000"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r"/>
            <a:r>
              <a:rPr lang="en-US" altLang="ko-KR" sz="1400" b="1">
                <a:latin typeface="Arial" charset="0"/>
                <a:ea typeface="맑은 고딕" pitchFamily="50" charset="-127"/>
              </a:rPr>
              <a:t>Drive &amp; Shaft Assembly</a:t>
            </a:r>
            <a:br>
              <a:rPr lang="en-US" altLang="ko-KR" sz="1400" b="1">
                <a:latin typeface="Arial" charset="0"/>
                <a:ea typeface="맑은 고딕" pitchFamily="50" charset="-127"/>
              </a:rPr>
            </a:br>
            <a:r>
              <a:rPr lang="en-US" altLang="ko-KR" sz="1400" b="1">
                <a:latin typeface="Arial" charset="0"/>
                <a:ea typeface="맑은 고딕" pitchFamily="50" charset="-127"/>
              </a:rPr>
              <a:t>(Pinion + Shell + Rolls +Springs + Retainer</a:t>
            </a:r>
            <a:br>
              <a:rPr lang="en-US" altLang="ko-KR" sz="1400" b="1">
                <a:latin typeface="Arial" charset="0"/>
                <a:ea typeface="맑은 고딕" pitchFamily="50" charset="-127"/>
              </a:rPr>
            </a:br>
            <a:r>
              <a:rPr lang="en-US" altLang="ko-KR" sz="1400" b="1">
                <a:latin typeface="Arial" charset="0"/>
                <a:ea typeface="맑은 고딕" pitchFamily="50" charset="-127"/>
              </a:rPr>
              <a:t>+ Shaft + Gear Support +…)</a:t>
            </a:r>
          </a:p>
        </p:txBody>
      </p:sp>
      <p:sp>
        <p:nvSpPr>
          <p:cNvPr id="25612" name="AutoShape 13"/>
          <p:cNvSpPr>
            <a:spLocks/>
          </p:cNvSpPr>
          <p:nvPr/>
        </p:nvSpPr>
        <p:spPr bwMode="auto">
          <a:xfrm>
            <a:off x="7164388" y="3490913"/>
            <a:ext cx="1584325" cy="215900"/>
          </a:xfrm>
          <a:prstGeom prst="accentCallout2">
            <a:avLst>
              <a:gd name="adj1" fmla="val 52940"/>
              <a:gd name="adj2" fmla="val -4810"/>
              <a:gd name="adj3" fmla="val 52940"/>
              <a:gd name="adj4" fmla="val -19139"/>
              <a:gd name="adj5" fmla="val -96324"/>
              <a:gd name="adj6" fmla="val -33769"/>
            </a:avLst>
          </a:prstGeom>
          <a:noFill/>
          <a:ln w="28575">
            <a:solidFill>
              <a:srgbClr val="0000FF"/>
            </a:solidFill>
            <a:miter lim="800000"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r>
              <a:rPr lang="en-US" altLang="ko-KR" sz="1400" b="1">
                <a:latin typeface="Arial" charset="0"/>
                <a:ea typeface="맑은 고딕" pitchFamily="50" charset="-127"/>
              </a:rPr>
              <a:t>Planetary Gear</a:t>
            </a:r>
          </a:p>
        </p:txBody>
      </p:sp>
      <p:sp>
        <p:nvSpPr>
          <p:cNvPr id="25613" name="AutoShape 14"/>
          <p:cNvSpPr>
            <a:spLocks/>
          </p:cNvSpPr>
          <p:nvPr/>
        </p:nvSpPr>
        <p:spPr bwMode="auto">
          <a:xfrm>
            <a:off x="179388" y="3490913"/>
            <a:ext cx="4422775" cy="217487"/>
          </a:xfrm>
          <a:prstGeom prst="accentCallout2">
            <a:avLst>
              <a:gd name="adj1" fmla="val 52556"/>
              <a:gd name="adj2" fmla="val 101722"/>
              <a:gd name="adj3" fmla="val 52556"/>
              <a:gd name="adj4" fmla="val 106569"/>
              <a:gd name="adj5" fmla="val 175181"/>
              <a:gd name="adj6" fmla="val 111523"/>
            </a:avLst>
          </a:prstGeom>
          <a:noFill/>
          <a:ln w="28575">
            <a:solidFill>
              <a:srgbClr val="0000FF"/>
            </a:solidFill>
            <a:miter lim="800000"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r"/>
            <a:r>
              <a:rPr lang="en-US" altLang="ko-KR" sz="1400" b="1">
                <a:latin typeface="Arial" charset="0"/>
                <a:ea typeface="맑은 고딕" pitchFamily="50" charset="-127"/>
              </a:rPr>
              <a:t>Armature Assembly</a:t>
            </a:r>
            <a:br>
              <a:rPr lang="en-US" altLang="ko-KR" sz="1400" b="1">
                <a:latin typeface="Arial" charset="0"/>
                <a:ea typeface="맑은 고딕" pitchFamily="50" charset="-127"/>
              </a:rPr>
            </a:br>
            <a:r>
              <a:rPr lang="en-US" altLang="ko-KR" sz="1400" b="1">
                <a:latin typeface="Arial" charset="0"/>
                <a:ea typeface="맑은 고딕" pitchFamily="50" charset="-127"/>
              </a:rPr>
              <a:t>(Cummutator + Lamination + Coil + Shaft +…)</a:t>
            </a:r>
          </a:p>
        </p:txBody>
      </p:sp>
      <p:sp>
        <p:nvSpPr>
          <p:cNvPr id="25614" name="AutoShape 16"/>
          <p:cNvSpPr>
            <a:spLocks/>
          </p:cNvSpPr>
          <p:nvPr/>
        </p:nvSpPr>
        <p:spPr bwMode="auto">
          <a:xfrm>
            <a:off x="179388" y="4859338"/>
            <a:ext cx="2660650" cy="142875"/>
          </a:xfrm>
          <a:prstGeom prst="accentCallout2">
            <a:avLst>
              <a:gd name="adj1" fmla="val 80000"/>
              <a:gd name="adj2" fmla="val 102866"/>
              <a:gd name="adj3" fmla="val 80000"/>
              <a:gd name="adj4" fmla="val 112051"/>
              <a:gd name="adj5" fmla="val 56667"/>
              <a:gd name="adj6" fmla="val 121421"/>
            </a:avLst>
          </a:prstGeom>
          <a:noFill/>
          <a:ln w="28575">
            <a:solidFill>
              <a:srgbClr val="0000FF"/>
            </a:solidFill>
            <a:miter lim="800000"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r"/>
            <a:r>
              <a:rPr lang="en-US" altLang="ko-KR" sz="1400" b="1">
                <a:latin typeface="Arial" charset="0"/>
                <a:ea typeface="맑은 고딕" pitchFamily="50" charset="-127"/>
              </a:rPr>
              <a:t>Brush &amp; Holder Assembly</a:t>
            </a:r>
            <a:br>
              <a:rPr lang="en-US" altLang="ko-KR" sz="1400" b="1">
                <a:latin typeface="Arial" charset="0"/>
                <a:ea typeface="맑은 고딕" pitchFamily="50" charset="-127"/>
              </a:rPr>
            </a:br>
            <a:r>
              <a:rPr lang="en-US" altLang="ko-KR" sz="1400" b="1">
                <a:latin typeface="Arial" charset="0"/>
                <a:ea typeface="맑은 고딕" pitchFamily="50" charset="-127"/>
              </a:rPr>
              <a:t>(Brush + Holder + Plate </a:t>
            </a:r>
            <a:br>
              <a:rPr lang="en-US" altLang="ko-KR" sz="1400" b="1">
                <a:latin typeface="Arial" charset="0"/>
                <a:ea typeface="맑은 고딕" pitchFamily="50" charset="-127"/>
              </a:rPr>
            </a:br>
            <a:r>
              <a:rPr lang="en-US" altLang="ko-KR" sz="1400" b="1">
                <a:latin typeface="Arial" charset="0"/>
                <a:ea typeface="맑은 고딕" pitchFamily="50" charset="-127"/>
              </a:rPr>
              <a:t>+ Wire + Terminal +…)</a:t>
            </a:r>
          </a:p>
        </p:txBody>
      </p:sp>
      <p:sp>
        <p:nvSpPr>
          <p:cNvPr id="25615" name="AutoShape 18"/>
          <p:cNvSpPr>
            <a:spLocks/>
          </p:cNvSpPr>
          <p:nvPr/>
        </p:nvSpPr>
        <p:spPr bwMode="auto">
          <a:xfrm>
            <a:off x="0" y="1844675"/>
            <a:ext cx="4787900" cy="288925"/>
          </a:xfrm>
          <a:prstGeom prst="accentCallout2">
            <a:avLst>
              <a:gd name="adj1" fmla="val 39560"/>
              <a:gd name="adj2" fmla="val 101620"/>
              <a:gd name="adj3" fmla="val 39560"/>
              <a:gd name="adj4" fmla="val 113421"/>
              <a:gd name="adj5" fmla="val 152745"/>
              <a:gd name="adj6" fmla="val 125398"/>
            </a:avLst>
          </a:prstGeom>
          <a:noFill/>
          <a:ln w="28575">
            <a:solidFill>
              <a:srgbClr val="0000FF"/>
            </a:solidFill>
            <a:miter lim="800000"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r"/>
            <a:r>
              <a:rPr lang="en-US" altLang="ko-KR" sz="1400" b="1">
                <a:solidFill>
                  <a:srgbClr val="0000FF"/>
                </a:solidFill>
                <a:latin typeface="Arial" charset="0"/>
                <a:ea typeface="맑은 고딕" pitchFamily="50" charset="-127"/>
              </a:rPr>
              <a:t>Solenoid Assembly</a:t>
            </a:r>
            <a:br>
              <a:rPr lang="en-US" altLang="ko-KR" sz="1400" b="1">
                <a:latin typeface="Arial" charset="0"/>
                <a:ea typeface="맑은 고딕" pitchFamily="50" charset="-127"/>
              </a:rPr>
            </a:br>
            <a:r>
              <a:rPr lang="en-US" altLang="ko-KR" sz="1400" b="1">
                <a:latin typeface="Arial" charset="0"/>
                <a:ea typeface="맑은 고딕" pitchFamily="50" charset="-127"/>
              </a:rPr>
              <a:t>(PI Coil + HI Coil + Cover + </a:t>
            </a:r>
            <a:r>
              <a:rPr lang="en-US" altLang="ko-KR" sz="1400" b="1">
                <a:solidFill>
                  <a:srgbClr val="0000FF"/>
                </a:solidFill>
                <a:latin typeface="Arial" charset="0"/>
                <a:ea typeface="맑은 고딕" pitchFamily="50" charset="-127"/>
              </a:rPr>
              <a:t>Terminal </a:t>
            </a:r>
            <a:r>
              <a:rPr lang="en-US" altLang="ko-KR" sz="1400" b="1">
                <a:latin typeface="Arial" charset="0"/>
                <a:ea typeface="맑은 고딕" pitchFamily="50" charset="-127"/>
              </a:rPr>
              <a:t>+ Case + Springs )</a:t>
            </a:r>
          </a:p>
        </p:txBody>
      </p:sp>
      <p:sp>
        <p:nvSpPr>
          <p:cNvPr id="23" name="타원 22"/>
          <p:cNvSpPr/>
          <p:nvPr/>
        </p:nvSpPr>
        <p:spPr>
          <a:xfrm>
            <a:off x="5000625" y="2500313"/>
            <a:ext cx="714375" cy="785812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cxnSp>
        <p:nvCxnSpPr>
          <p:cNvPr id="26" name="직선 화살표 연결선 25"/>
          <p:cNvCxnSpPr/>
          <p:nvPr/>
        </p:nvCxnSpPr>
        <p:spPr>
          <a:xfrm rot="16200000" flipH="1">
            <a:off x="4750594" y="2035969"/>
            <a:ext cx="571500" cy="357188"/>
          </a:xfrm>
          <a:prstGeom prst="straightConnector1">
            <a:avLst/>
          </a:prstGeom>
          <a:ln w="38100">
            <a:solidFill>
              <a:srgbClr val="0000FF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슬라이드 번호 개체 틀 11"/>
          <p:cNvSpPr>
            <a:spLocks noGrp="1"/>
          </p:cNvSpPr>
          <p:nvPr>
            <p:ph type="sldNum" sz="quarter" idx="10"/>
          </p:nvPr>
        </p:nvSpPr>
        <p:spPr>
          <a:xfrm>
            <a:off x="6929438" y="6429375"/>
            <a:ext cx="2133600" cy="365125"/>
          </a:xfrm>
        </p:spPr>
        <p:txBody>
          <a:bodyPr/>
          <a:lstStyle/>
          <a:p>
            <a:pPr algn="r">
              <a:defRPr/>
            </a:pPr>
            <a:fld id="{2B0B853A-6978-401A-9887-0F36A2DEABCF}" type="slidenum">
              <a:rPr lang="ko-KR" altLang="en-US" smtClean="0"/>
              <a:pPr algn="r">
                <a:defRPr/>
              </a:pPr>
              <a:t>15</a:t>
            </a:fld>
            <a:endParaRPr lang="ko-KR" alt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28596" y="457122"/>
            <a:ext cx="7143800" cy="40011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2000" b="1" dirty="0">
                <a:solidFill>
                  <a:schemeClr val="bg1"/>
                </a:solidFill>
                <a:latin typeface="+mj-ea"/>
                <a:ea typeface="+mj-ea"/>
              </a:rPr>
              <a:t> 7-2. </a:t>
            </a:r>
            <a:r>
              <a:rPr lang="en-US" altLang="ko-KR" sz="2000" b="1" kern="0" dirty="0">
                <a:solidFill>
                  <a:schemeClr val="bg1"/>
                </a:solidFill>
                <a:latin typeface="Arial" charset="0"/>
                <a:ea typeface="맑은 고딕" pitchFamily="50" charset="-127"/>
              </a:rPr>
              <a:t> </a:t>
            </a:r>
            <a:r>
              <a:rPr lang="ko-KR" altLang="en-US" sz="2000" b="1" kern="0" dirty="0" err="1">
                <a:solidFill>
                  <a:schemeClr val="bg1"/>
                </a:solidFill>
                <a:latin typeface="Arial" charset="0"/>
                <a:ea typeface="맑은 고딕" pitchFamily="50" charset="-127"/>
              </a:rPr>
              <a:t>솔레노이드의</a:t>
            </a:r>
            <a:r>
              <a:rPr lang="ko-KR" altLang="en-US" sz="2000" b="1" kern="0" dirty="0">
                <a:solidFill>
                  <a:schemeClr val="bg1"/>
                </a:solidFill>
                <a:latin typeface="Arial" charset="0"/>
                <a:ea typeface="맑은 고딕" pitchFamily="50" charset="-127"/>
              </a:rPr>
              <a:t> </a:t>
            </a:r>
            <a:r>
              <a:rPr lang="en-US" altLang="ko-KR" sz="2000" b="1" kern="0" dirty="0">
                <a:solidFill>
                  <a:schemeClr val="bg1"/>
                </a:solidFill>
                <a:latin typeface="Arial" charset="0"/>
                <a:ea typeface="맑은 고딕" pitchFamily="50" charset="-127"/>
              </a:rPr>
              <a:t>Terminal </a:t>
            </a:r>
            <a:r>
              <a:rPr lang="en-US" altLang="ko-KR" sz="2000" b="1" kern="0" dirty="0" err="1">
                <a:solidFill>
                  <a:schemeClr val="bg1"/>
                </a:solidFill>
                <a:latin typeface="Arial" charset="0"/>
                <a:ea typeface="맑은 고딕" pitchFamily="50" charset="-127"/>
              </a:rPr>
              <a:t>Asm</a:t>
            </a:r>
            <a:r>
              <a:rPr lang="en-US" altLang="ko-KR" sz="2000" b="1" kern="0" dirty="0">
                <a:solidFill>
                  <a:schemeClr val="bg1"/>
                </a:solidFill>
                <a:latin typeface="Arial" charset="0"/>
                <a:ea typeface="맑은 고딕" pitchFamily="50" charset="-127"/>
              </a:rPr>
              <a:t> </a:t>
            </a:r>
            <a:r>
              <a:rPr lang="ko-KR" altLang="en-US" sz="2000" b="1" kern="0" dirty="0">
                <a:solidFill>
                  <a:schemeClr val="bg1"/>
                </a:solidFill>
                <a:latin typeface="Arial" charset="0"/>
                <a:ea typeface="맑은 고딕" pitchFamily="50" charset="-127"/>
              </a:rPr>
              <a:t>기능 설명</a:t>
            </a:r>
            <a:endParaRPr lang="en-US" altLang="ko-KR" sz="2000" b="1" kern="0" dirty="0">
              <a:solidFill>
                <a:schemeClr val="bg1"/>
              </a:solidFill>
              <a:latin typeface="Arial" charset="0"/>
              <a:ea typeface="맑은 고딕" pitchFamily="50" charset="-127"/>
            </a:endParaRPr>
          </a:p>
        </p:txBody>
      </p:sp>
      <p:graphicFrame>
        <p:nvGraphicFramePr>
          <p:cNvPr id="26" name="표 25"/>
          <p:cNvGraphicFramePr>
            <a:graphicFrameLocks noGrp="1"/>
          </p:cNvGraphicFramePr>
          <p:nvPr/>
        </p:nvGraphicFramePr>
        <p:xfrm>
          <a:off x="368300" y="1357313"/>
          <a:ext cx="8393114" cy="4929187"/>
        </p:xfrm>
        <a:graphic>
          <a:graphicData uri="http://schemas.openxmlformats.org/drawingml/2006/table">
            <a:tbl>
              <a:tblPr/>
              <a:tblGrid>
                <a:gridCol w="41965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965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2106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>
                          <a:latin typeface="맑은 고딕" pitchFamily="50" charset="-127"/>
                          <a:ea typeface="맑은 고딕" pitchFamily="50" charset="-127"/>
                        </a:rPr>
                        <a:t>구조</a:t>
                      </a:r>
                    </a:p>
                  </a:txBody>
                  <a:tcPr marL="91437" marR="91437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>
                          <a:latin typeface="맑은 고딕" pitchFamily="50" charset="-127"/>
                          <a:ea typeface="맑은 고딕" pitchFamily="50" charset="-127"/>
                        </a:rPr>
                        <a:t>기능설명</a:t>
                      </a:r>
                    </a:p>
                  </a:txBody>
                  <a:tcPr marL="91437" marR="91437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08125">
                <a:tc>
                  <a:txBody>
                    <a:bodyPr/>
                    <a:lstStyle/>
                    <a:p>
                      <a:pPr latinLnBrk="1"/>
                      <a:endParaRPr lang="ko-KR" altLang="en-US" sz="1800" dirty="0"/>
                    </a:p>
                  </a:txBody>
                  <a:tcPr marL="91437" marR="91437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800" dirty="0"/>
                    </a:p>
                  </a:txBody>
                  <a:tcPr marL="91437" marR="91437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6641" name="Picture 5" descr="22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58" t="51669" r="51996" b="1500"/>
          <a:stretch>
            <a:fillRect/>
          </a:stretch>
        </p:blipFill>
        <p:spPr bwMode="auto">
          <a:xfrm>
            <a:off x="1000125" y="2500313"/>
            <a:ext cx="2857500" cy="3314700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42" name="Picture 5" descr="22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70" t="50581" r="5766" b="410"/>
          <a:stretch>
            <a:fillRect/>
          </a:stretch>
        </p:blipFill>
        <p:spPr bwMode="auto">
          <a:xfrm>
            <a:off x="4714875" y="2500313"/>
            <a:ext cx="3929063" cy="321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한쪽 모서리가 잘린 사각형 14"/>
          <p:cNvSpPr/>
          <p:nvPr/>
        </p:nvSpPr>
        <p:spPr>
          <a:xfrm>
            <a:off x="4786313" y="3857625"/>
            <a:ext cx="2000250" cy="214313"/>
          </a:xfrm>
          <a:prstGeom prst="snip1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cxnSp>
        <p:nvCxnSpPr>
          <p:cNvPr id="17" name="직선 화살표 연결선 16"/>
          <p:cNvCxnSpPr/>
          <p:nvPr/>
        </p:nvCxnSpPr>
        <p:spPr>
          <a:xfrm flipV="1">
            <a:off x="3857625" y="4108450"/>
            <a:ext cx="857250" cy="749300"/>
          </a:xfrm>
          <a:prstGeom prst="straightConnector1">
            <a:avLst/>
          </a:prstGeom>
          <a:ln w="1270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슬라이드 번호 개체 틀 11"/>
          <p:cNvSpPr>
            <a:spLocks noGrp="1"/>
          </p:cNvSpPr>
          <p:nvPr>
            <p:ph type="sldNum" sz="quarter" idx="10"/>
          </p:nvPr>
        </p:nvSpPr>
        <p:spPr>
          <a:xfrm>
            <a:off x="6929438" y="6429375"/>
            <a:ext cx="2133600" cy="365125"/>
          </a:xfrm>
        </p:spPr>
        <p:txBody>
          <a:bodyPr/>
          <a:lstStyle/>
          <a:p>
            <a:pPr algn="r">
              <a:defRPr/>
            </a:pPr>
            <a:fld id="{0D81A4FE-07D5-4B59-AB7D-FEA750BB364F}" type="slidenum">
              <a:rPr lang="ko-KR" altLang="en-US" smtClean="0"/>
              <a:pPr algn="r">
                <a:defRPr/>
              </a:pPr>
              <a:t>16</a:t>
            </a:fld>
            <a:endParaRPr lang="ko-KR" alt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28596" y="500042"/>
            <a:ext cx="7143800" cy="40011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2000" b="1" dirty="0">
                <a:solidFill>
                  <a:schemeClr val="bg1"/>
                </a:solidFill>
                <a:latin typeface="+mj-ea"/>
                <a:ea typeface="+mj-ea"/>
              </a:rPr>
              <a:t> 7-2. </a:t>
            </a:r>
            <a:r>
              <a:rPr lang="en-US" altLang="ko-KR" sz="2000" b="1" kern="0" dirty="0">
                <a:solidFill>
                  <a:schemeClr val="bg1"/>
                </a:solidFill>
                <a:latin typeface="Arial" charset="0"/>
                <a:ea typeface="맑은 고딕" pitchFamily="50" charset="-127"/>
              </a:rPr>
              <a:t> </a:t>
            </a:r>
            <a:r>
              <a:rPr lang="ko-KR" altLang="en-US" sz="2000" b="1" kern="0" dirty="0" err="1">
                <a:solidFill>
                  <a:schemeClr val="bg1"/>
                </a:solidFill>
                <a:latin typeface="Arial" charset="0"/>
                <a:ea typeface="맑은 고딕" pitchFamily="50" charset="-127"/>
              </a:rPr>
              <a:t>솔레노이드의</a:t>
            </a:r>
            <a:r>
              <a:rPr lang="ko-KR" altLang="en-US" sz="2000" b="1" kern="0" dirty="0">
                <a:solidFill>
                  <a:schemeClr val="bg1"/>
                </a:solidFill>
                <a:latin typeface="Arial" charset="0"/>
                <a:ea typeface="맑은 고딕" pitchFamily="50" charset="-127"/>
              </a:rPr>
              <a:t> </a:t>
            </a:r>
            <a:r>
              <a:rPr lang="en-US" altLang="ko-KR" sz="2000" b="1" kern="0" dirty="0">
                <a:solidFill>
                  <a:schemeClr val="bg1"/>
                </a:solidFill>
                <a:latin typeface="Arial" charset="0"/>
                <a:ea typeface="맑은 고딕" pitchFamily="50" charset="-127"/>
              </a:rPr>
              <a:t>Terminal </a:t>
            </a:r>
            <a:r>
              <a:rPr lang="en-US" altLang="ko-KR" sz="2000" b="1" kern="0" dirty="0" err="1">
                <a:solidFill>
                  <a:schemeClr val="bg1"/>
                </a:solidFill>
                <a:latin typeface="Arial" charset="0"/>
                <a:ea typeface="맑은 고딕" pitchFamily="50" charset="-127"/>
              </a:rPr>
              <a:t>Asm</a:t>
            </a:r>
            <a:r>
              <a:rPr lang="en-US" altLang="ko-KR" sz="2000" b="1" kern="0" dirty="0">
                <a:solidFill>
                  <a:schemeClr val="bg1"/>
                </a:solidFill>
                <a:latin typeface="Arial" charset="0"/>
                <a:ea typeface="맑은 고딕" pitchFamily="50" charset="-127"/>
              </a:rPr>
              <a:t> </a:t>
            </a:r>
            <a:r>
              <a:rPr lang="ko-KR" altLang="en-US" sz="2000" b="1" kern="0" dirty="0">
                <a:solidFill>
                  <a:schemeClr val="bg1"/>
                </a:solidFill>
                <a:latin typeface="Arial" charset="0"/>
                <a:ea typeface="맑은 고딕" pitchFamily="50" charset="-127"/>
              </a:rPr>
              <a:t>형상 </a:t>
            </a:r>
            <a:endParaRPr lang="en-US" altLang="ko-KR" sz="2000" b="1" kern="0" dirty="0">
              <a:solidFill>
                <a:schemeClr val="bg1"/>
              </a:solidFill>
              <a:latin typeface="Arial" charset="0"/>
              <a:ea typeface="맑은 고딕" pitchFamily="50" charset="-127"/>
            </a:endParaRPr>
          </a:p>
        </p:txBody>
      </p:sp>
      <p:graphicFrame>
        <p:nvGraphicFramePr>
          <p:cNvPr id="26" name="표 25"/>
          <p:cNvGraphicFramePr>
            <a:graphicFrameLocks noGrp="1"/>
          </p:cNvGraphicFramePr>
          <p:nvPr/>
        </p:nvGraphicFramePr>
        <p:xfrm>
          <a:off x="368300" y="1357313"/>
          <a:ext cx="8393114" cy="4929187"/>
        </p:xfrm>
        <a:graphic>
          <a:graphicData uri="http://schemas.openxmlformats.org/drawingml/2006/table">
            <a:tbl>
              <a:tblPr/>
              <a:tblGrid>
                <a:gridCol w="41965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965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2106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>
                          <a:latin typeface="맑은 고딕" pitchFamily="50" charset="-127"/>
                          <a:ea typeface="맑은 고딕" pitchFamily="50" charset="-127"/>
                        </a:rPr>
                        <a:t>구조</a:t>
                      </a:r>
                    </a:p>
                  </a:txBody>
                  <a:tcPr marL="91437" marR="91437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1" dirty="0">
                          <a:latin typeface="맑은 고딕" pitchFamily="50" charset="-127"/>
                          <a:ea typeface="맑은 고딕" pitchFamily="50" charset="-127"/>
                        </a:rPr>
                        <a:t>기능설명</a:t>
                      </a:r>
                    </a:p>
                  </a:txBody>
                  <a:tcPr marL="91437" marR="91437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08125">
                <a:tc>
                  <a:txBody>
                    <a:bodyPr/>
                    <a:lstStyle/>
                    <a:p>
                      <a:pPr latinLnBrk="1"/>
                      <a:endParaRPr lang="ko-KR" altLang="en-US" sz="1800" dirty="0"/>
                    </a:p>
                  </a:txBody>
                  <a:tcPr marL="91437" marR="91437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800" dirty="0"/>
                    </a:p>
                  </a:txBody>
                  <a:tcPr marL="91437" marR="91437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766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563" y="2357438"/>
            <a:ext cx="2854325" cy="174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 algn="ctr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</p:pic>
      <p:pic>
        <p:nvPicPr>
          <p:cNvPr id="276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4357688"/>
            <a:ext cx="1573213" cy="159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67" name="Rectangle 18"/>
          <p:cNvSpPr>
            <a:spLocks noChangeArrowheads="1"/>
          </p:cNvSpPr>
          <p:nvPr/>
        </p:nvSpPr>
        <p:spPr bwMode="auto">
          <a:xfrm rot="2915360">
            <a:off x="1574006" y="4701382"/>
            <a:ext cx="2633663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altLang="ko-KR" b="1">
                <a:latin typeface="맑은 고딕" pitchFamily="50" charset="-127"/>
                <a:ea typeface="맑은 고딕" pitchFamily="50" charset="-127"/>
              </a:rPr>
              <a:t> B+ Terminal</a:t>
            </a:r>
          </a:p>
        </p:txBody>
      </p:sp>
      <p:sp>
        <p:nvSpPr>
          <p:cNvPr id="27668" name="타원 13"/>
          <p:cNvSpPr>
            <a:spLocks noChangeArrowheads="1"/>
          </p:cNvSpPr>
          <p:nvPr/>
        </p:nvSpPr>
        <p:spPr bwMode="auto">
          <a:xfrm>
            <a:off x="1500188" y="3286125"/>
            <a:ext cx="628650" cy="539750"/>
          </a:xfrm>
          <a:prstGeom prst="ellipse">
            <a:avLst/>
          </a:prstGeom>
          <a:noFill/>
          <a:ln w="31750" algn="ctr">
            <a:solidFill>
              <a:srgbClr val="FF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cxnSp>
        <p:nvCxnSpPr>
          <p:cNvPr id="27669" name="직선 화살표 연결선 15"/>
          <p:cNvCxnSpPr>
            <a:cxnSpLocks noChangeShapeType="1"/>
            <a:stCxn id="27668" idx="4"/>
          </p:cNvCxnSpPr>
          <p:nvPr/>
        </p:nvCxnSpPr>
        <p:spPr bwMode="auto">
          <a:xfrm rot="16200000" flipH="1">
            <a:off x="1784351" y="3856037"/>
            <a:ext cx="603250" cy="542925"/>
          </a:xfrm>
          <a:prstGeom prst="straightConnector1">
            <a:avLst/>
          </a:prstGeom>
          <a:noFill/>
          <a:ln w="31750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7670" name="Picture 2" descr="1_0000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188" y="2643188"/>
            <a:ext cx="3481387" cy="280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슬라이드 번호 개체 틀 10"/>
          <p:cNvSpPr>
            <a:spLocks noGrp="1"/>
          </p:cNvSpPr>
          <p:nvPr>
            <p:ph type="sldNum" sz="quarter" idx="10"/>
          </p:nvPr>
        </p:nvSpPr>
        <p:spPr>
          <a:xfrm>
            <a:off x="6929438" y="6429375"/>
            <a:ext cx="2133600" cy="365125"/>
          </a:xfrm>
        </p:spPr>
        <p:txBody>
          <a:bodyPr/>
          <a:lstStyle/>
          <a:p>
            <a:pPr algn="r">
              <a:defRPr/>
            </a:pPr>
            <a:fld id="{2D507651-F4A3-42CC-8D1D-5168FE7CFB7C}" type="slidenum">
              <a:rPr lang="ko-KR" altLang="en-US" smtClean="0"/>
              <a:pPr algn="r">
                <a:defRPr/>
              </a:pPr>
              <a:t>17</a:t>
            </a:fld>
            <a:endParaRPr lang="ko-KR" alt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500034" y="571480"/>
            <a:ext cx="5072098" cy="40011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2000" b="1" dirty="0">
                <a:solidFill>
                  <a:schemeClr val="bg1"/>
                </a:solidFill>
                <a:latin typeface="+mj-ea"/>
                <a:ea typeface="+mj-ea"/>
              </a:rPr>
              <a:t> 7-3.</a:t>
            </a:r>
            <a:r>
              <a:rPr lang="en-US" altLang="ko-KR" sz="2000" b="1" kern="0" dirty="0">
                <a:solidFill>
                  <a:schemeClr val="bg1"/>
                </a:solidFill>
                <a:latin typeface="Arial" charset="0"/>
                <a:ea typeface="맑은 고딕" pitchFamily="50" charset="-127"/>
              </a:rPr>
              <a:t> Terminal </a:t>
            </a:r>
            <a:r>
              <a:rPr lang="en-US" altLang="ko-KR" sz="2000" b="1" kern="0" dirty="0" err="1">
                <a:solidFill>
                  <a:schemeClr val="bg1"/>
                </a:solidFill>
                <a:latin typeface="Arial" charset="0"/>
                <a:ea typeface="맑은 고딕" pitchFamily="50" charset="-127"/>
              </a:rPr>
              <a:t>Asm</a:t>
            </a:r>
            <a:r>
              <a:rPr lang="en-US" altLang="ko-KR" sz="2000" b="1" kern="0" dirty="0">
                <a:solidFill>
                  <a:schemeClr val="bg1"/>
                </a:solidFill>
                <a:latin typeface="Arial" charset="0"/>
                <a:ea typeface="맑은 고딕" pitchFamily="50" charset="-127"/>
              </a:rPr>
              <a:t> </a:t>
            </a:r>
            <a:r>
              <a:rPr lang="ko-KR" altLang="en-US" sz="2000" b="1" kern="0" dirty="0">
                <a:solidFill>
                  <a:schemeClr val="bg1"/>
                </a:solidFill>
                <a:latin typeface="Arial" charset="0"/>
                <a:ea typeface="맑은 고딕" pitchFamily="50" charset="-127"/>
              </a:rPr>
              <a:t>사양변경 조립방법</a:t>
            </a:r>
            <a:r>
              <a:rPr lang="en-US" altLang="ko-KR" sz="2000" b="1" dirty="0">
                <a:solidFill>
                  <a:schemeClr val="bg1"/>
                </a:solidFill>
                <a:latin typeface="+mj-ea"/>
                <a:ea typeface="+mj-ea"/>
              </a:rPr>
              <a:t>     </a:t>
            </a:r>
            <a:endParaRPr lang="ko-KR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8678" name="Text Box 17"/>
          <p:cNvSpPr txBox="1">
            <a:spLocks noChangeArrowheads="1"/>
          </p:cNvSpPr>
          <p:nvPr/>
        </p:nvSpPr>
        <p:spPr bwMode="auto">
          <a:xfrm>
            <a:off x="4945063" y="1987550"/>
            <a:ext cx="398462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5000">
                <a:solidFill>
                  <a:srgbClr val="FF0000"/>
                </a:solidFill>
              </a:rPr>
              <a:t>+</a:t>
            </a:r>
          </a:p>
        </p:txBody>
      </p:sp>
      <p:sp>
        <p:nvSpPr>
          <p:cNvPr id="15" name="Text Box 30"/>
          <p:cNvSpPr txBox="1">
            <a:spLocks noChangeArrowheads="1"/>
          </p:cNvSpPr>
          <p:nvPr/>
        </p:nvSpPr>
        <p:spPr bwMode="auto">
          <a:xfrm>
            <a:off x="1071538" y="1357298"/>
            <a:ext cx="7429552" cy="338137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Terminal </a:t>
            </a:r>
            <a:r>
              <a:rPr lang="en-US" altLang="ko-KR" sz="1600" b="1" dirty="0" err="1">
                <a:latin typeface="맑은 고딕" pitchFamily="50" charset="-127"/>
                <a:ea typeface="맑은 고딕" pitchFamily="50" charset="-127"/>
              </a:rPr>
              <a:t>asm</a:t>
            </a: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   =      Steel Terminal       +      Copper Contact</a:t>
            </a:r>
          </a:p>
        </p:txBody>
      </p:sp>
      <p:sp>
        <p:nvSpPr>
          <p:cNvPr id="28682" name="Text Box 32"/>
          <p:cNvSpPr txBox="1">
            <a:spLocks noChangeArrowheads="1"/>
          </p:cNvSpPr>
          <p:nvPr/>
        </p:nvSpPr>
        <p:spPr bwMode="auto">
          <a:xfrm>
            <a:off x="2482850" y="1987550"/>
            <a:ext cx="398463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5000">
                <a:solidFill>
                  <a:srgbClr val="FF0000"/>
                </a:solidFill>
              </a:rPr>
              <a:t>=</a:t>
            </a:r>
          </a:p>
        </p:txBody>
      </p:sp>
      <p:sp>
        <p:nvSpPr>
          <p:cNvPr id="28683" name="Rectangle 34"/>
          <p:cNvSpPr>
            <a:spLocks noChangeArrowheads="1"/>
          </p:cNvSpPr>
          <p:nvPr/>
        </p:nvSpPr>
        <p:spPr bwMode="auto">
          <a:xfrm>
            <a:off x="2905125" y="2900363"/>
            <a:ext cx="2738438" cy="4572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en-US" altLang="ko-KR" sz="1400" b="1">
                <a:latin typeface="맑은 고딕" pitchFamily="50" charset="-127"/>
                <a:ea typeface="맑은 고딕" pitchFamily="50" charset="-127"/>
              </a:rPr>
              <a:t>STEEL: SCM 435 </a:t>
            </a:r>
          </a:p>
          <a:p>
            <a:r>
              <a:rPr lang="en-US" altLang="ko-KR" sz="1400" b="1">
                <a:latin typeface="맑은 고딕" pitchFamily="50" charset="-127"/>
                <a:ea typeface="맑은 고딕" pitchFamily="50" charset="-127"/>
              </a:rPr>
              <a:t>- 10.9 Grade Heat treated</a:t>
            </a:r>
          </a:p>
        </p:txBody>
      </p:sp>
      <p:sp>
        <p:nvSpPr>
          <p:cNvPr id="18" name="Rectangle 35"/>
          <p:cNvSpPr>
            <a:spLocks noChangeArrowheads="1"/>
          </p:cNvSpPr>
          <p:nvPr/>
        </p:nvSpPr>
        <p:spPr bwMode="auto">
          <a:xfrm>
            <a:off x="5649913" y="2900363"/>
            <a:ext cx="2779712" cy="457200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r>
              <a:rPr lang="en-US" altLang="ko-KR" sz="1400" b="1" dirty="0">
                <a:latin typeface="+mn-ea"/>
                <a:ea typeface="+mn-ea"/>
              </a:rPr>
              <a:t>COPPER: C1100</a:t>
            </a:r>
          </a:p>
          <a:p>
            <a:pPr>
              <a:defRPr/>
            </a:pPr>
            <a:r>
              <a:rPr lang="en-US" altLang="ko-KR" sz="1400" b="1" dirty="0">
                <a:latin typeface="+mn-ea"/>
                <a:ea typeface="+mn-ea"/>
              </a:rPr>
              <a:t>- Copper 99.9%</a:t>
            </a:r>
          </a:p>
        </p:txBody>
      </p:sp>
      <p:pic>
        <p:nvPicPr>
          <p:cNvPr id="28685" name="그림 26" descr="terminal_as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6025" y="1911350"/>
            <a:ext cx="1196975" cy="137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6" name="그림 30" descr="termina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7400" y="2000250"/>
            <a:ext cx="1265238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7" name="그림 32" descr="contact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6313" y="2105025"/>
            <a:ext cx="41592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1192213" y="4071959"/>
            <a:ext cx="6477000" cy="2428875"/>
            <a:chOff x="295" y="1752"/>
            <a:chExt cx="4898" cy="2177"/>
          </a:xfrm>
          <a:noFill/>
        </p:grpSpPr>
        <p:sp>
          <p:nvSpPr>
            <p:cNvPr id="28696" name="AutoShape 22"/>
            <p:cNvSpPr>
              <a:spLocks noChangeArrowheads="1"/>
            </p:cNvSpPr>
            <p:nvPr/>
          </p:nvSpPr>
          <p:spPr bwMode="auto">
            <a:xfrm>
              <a:off x="3426" y="2506"/>
              <a:ext cx="461" cy="237"/>
            </a:xfrm>
            <a:prstGeom prst="rightArrow">
              <a:avLst>
                <a:gd name="adj1" fmla="val 50000"/>
                <a:gd name="adj2" fmla="val 48629"/>
              </a:avLst>
            </a:prstGeom>
            <a:grpFill/>
            <a:ln w="63500">
              <a:solidFill>
                <a:schemeClr val="bg2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28697" name="AutoShape 23"/>
            <p:cNvSpPr>
              <a:spLocks noChangeArrowheads="1"/>
            </p:cNvSpPr>
            <p:nvPr/>
          </p:nvSpPr>
          <p:spPr bwMode="auto">
            <a:xfrm>
              <a:off x="1548" y="2506"/>
              <a:ext cx="461" cy="237"/>
            </a:xfrm>
            <a:prstGeom prst="rightArrow">
              <a:avLst>
                <a:gd name="adj1" fmla="val 50000"/>
                <a:gd name="adj2" fmla="val 48629"/>
              </a:avLst>
            </a:prstGeom>
            <a:grpFill/>
            <a:ln w="63500">
              <a:solidFill>
                <a:schemeClr val="bg2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28698" name="Rectangle 26"/>
            <p:cNvSpPr>
              <a:spLocks noChangeArrowheads="1"/>
            </p:cNvSpPr>
            <p:nvPr/>
          </p:nvSpPr>
          <p:spPr bwMode="auto">
            <a:xfrm>
              <a:off x="295" y="1752"/>
              <a:ext cx="4898" cy="2177"/>
            </a:xfrm>
            <a:prstGeom prst="rect">
              <a:avLst/>
            </a:prstGeom>
            <a:grpFill/>
            <a:ln w="63500">
              <a:solidFill>
                <a:schemeClr val="bg2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</p:grpSp>
      <p:sp>
        <p:nvSpPr>
          <p:cNvPr id="28689" name="Rectangle 36"/>
          <p:cNvSpPr>
            <a:spLocks noChangeArrowheads="1"/>
          </p:cNvSpPr>
          <p:nvPr/>
        </p:nvSpPr>
        <p:spPr bwMode="auto">
          <a:xfrm>
            <a:off x="1192213" y="3611563"/>
            <a:ext cx="2308225" cy="317500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anchor="ctr"/>
          <a:lstStyle/>
          <a:p>
            <a:pPr>
              <a:defRPr/>
            </a:pPr>
            <a:r>
              <a:rPr lang="en-US" altLang="ko-KR" sz="1800" b="1">
                <a:latin typeface="맑은 고딕" pitchFamily="50" charset="-127"/>
                <a:ea typeface="맑은 고딕" pitchFamily="50" charset="-127"/>
              </a:rPr>
              <a:t>Assembly Process</a:t>
            </a:r>
          </a:p>
        </p:txBody>
      </p:sp>
      <p:pic>
        <p:nvPicPr>
          <p:cNvPr id="28692" name="그림 31" descr="termina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4570413"/>
            <a:ext cx="1266825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93" name="그림 33" descr="contact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0075" y="4265613"/>
            <a:ext cx="471488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94" name="그림 36" descr="Terminal Asm 1 step.bmp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750" y="4265613"/>
            <a:ext cx="1522413" cy="1066800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95" name="그림 37" descr="terminal_asm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0438" y="4189413"/>
            <a:ext cx="1195387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27" descr="F:\DCIM\100SSCAM\SSL12435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143636" y="5500702"/>
            <a:ext cx="1071570" cy="838200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1" name="Picture 1844"/>
          <p:cNvPicPr preferRelativeResize="0">
            <a:picLocks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870326" y="5500702"/>
            <a:ext cx="1130302" cy="838200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3" name="직사각형 22"/>
          <p:cNvSpPr/>
          <p:nvPr/>
        </p:nvSpPr>
        <p:spPr>
          <a:xfrm>
            <a:off x="1071563" y="1857375"/>
            <a:ext cx="7429500" cy="1571625"/>
          </a:xfrm>
          <a:prstGeom prst="rect">
            <a:avLst/>
          </a:prstGeom>
          <a:noFill/>
          <a:ln w="635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슬라이드 번호 개체 틀 10"/>
          <p:cNvSpPr>
            <a:spLocks noGrp="1"/>
          </p:cNvSpPr>
          <p:nvPr>
            <p:ph type="sldNum" sz="quarter" idx="10"/>
          </p:nvPr>
        </p:nvSpPr>
        <p:spPr>
          <a:xfrm>
            <a:off x="6929438" y="6429375"/>
            <a:ext cx="2133600" cy="365125"/>
          </a:xfrm>
        </p:spPr>
        <p:txBody>
          <a:bodyPr/>
          <a:lstStyle/>
          <a:p>
            <a:pPr algn="r">
              <a:defRPr/>
            </a:pPr>
            <a:fld id="{23EB784A-8FC0-4FF2-BACE-E5BAE7AE5BC4}" type="slidenum">
              <a:rPr lang="ko-KR" altLang="en-US" smtClean="0"/>
              <a:pPr algn="r">
                <a:defRPr/>
              </a:pPr>
              <a:t>18</a:t>
            </a:fld>
            <a:endParaRPr lang="ko-KR" alt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500034" y="571480"/>
            <a:ext cx="5072098" cy="40011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2000" b="1" dirty="0">
                <a:solidFill>
                  <a:schemeClr val="bg1"/>
                </a:solidFill>
                <a:latin typeface="+mj-ea"/>
                <a:ea typeface="+mj-ea"/>
              </a:rPr>
              <a:t> 7-4.</a:t>
            </a:r>
            <a:r>
              <a:rPr lang="en-US" altLang="ko-KR" sz="2000" b="1" kern="0" dirty="0">
                <a:solidFill>
                  <a:schemeClr val="bg1"/>
                </a:solidFill>
                <a:latin typeface="Arial" charset="0"/>
                <a:ea typeface="맑은 고딕" pitchFamily="50" charset="-127"/>
              </a:rPr>
              <a:t> Terminal </a:t>
            </a:r>
            <a:r>
              <a:rPr lang="en-US" altLang="ko-KR" sz="2000" b="1" kern="0" dirty="0" err="1">
                <a:solidFill>
                  <a:schemeClr val="bg1"/>
                </a:solidFill>
                <a:latin typeface="Arial" charset="0"/>
                <a:ea typeface="맑은 고딕" pitchFamily="50" charset="-127"/>
              </a:rPr>
              <a:t>Asm</a:t>
            </a:r>
            <a:r>
              <a:rPr lang="en-US" altLang="ko-KR" sz="2000" b="1" kern="0" dirty="0">
                <a:solidFill>
                  <a:schemeClr val="bg1"/>
                </a:solidFill>
                <a:latin typeface="Arial" charset="0"/>
                <a:ea typeface="맑은 고딕" pitchFamily="50" charset="-127"/>
              </a:rPr>
              <a:t>  </a:t>
            </a:r>
            <a:r>
              <a:rPr lang="ko-KR" altLang="en-US" sz="2000" b="1" kern="0" dirty="0">
                <a:solidFill>
                  <a:schemeClr val="bg1"/>
                </a:solidFill>
                <a:latin typeface="Arial" charset="0"/>
                <a:ea typeface="맑은 고딕" pitchFamily="50" charset="-127"/>
              </a:rPr>
              <a:t>검사방법</a:t>
            </a:r>
            <a:endParaRPr lang="ko-KR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2" cstate="print"/>
          <a:srcRect r="7895"/>
          <a:stretch>
            <a:fillRect/>
          </a:stretch>
        </p:blipFill>
        <p:spPr bwMode="auto">
          <a:xfrm>
            <a:off x="357157" y="2928934"/>
            <a:ext cx="2566137" cy="2092539"/>
          </a:xfrm>
          <a:prstGeom prst="rect">
            <a:avLst/>
          </a:prstGeom>
          <a:solidFill>
            <a:srgbClr val="FFFFFF">
              <a:shade val="85000"/>
            </a:srgbClr>
          </a:solidFill>
          <a:ln w="1270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3251" name="Picture 3"/>
          <p:cNvPicPr>
            <a:picLocks noChangeAspect="1" noChangeArrowheads="1"/>
          </p:cNvPicPr>
          <p:nvPr/>
        </p:nvPicPr>
        <p:blipFill>
          <a:blip r:embed="rId3" cstate="print"/>
          <a:srcRect r="14777"/>
          <a:stretch>
            <a:fillRect/>
          </a:stretch>
        </p:blipFill>
        <p:spPr bwMode="auto">
          <a:xfrm>
            <a:off x="3143241" y="2928934"/>
            <a:ext cx="2537644" cy="2092539"/>
          </a:xfrm>
          <a:prstGeom prst="rect">
            <a:avLst/>
          </a:prstGeom>
          <a:solidFill>
            <a:srgbClr val="FFFFFF">
              <a:shade val="85000"/>
            </a:srgbClr>
          </a:solidFill>
          <a:ln w="1270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5" name="그림 19" descr="20140321_163243.jpg"/>
          <p:cNvPicPr>
            <a:picLocks noChangeAspect="1"/>
          </p:cNvPicPr>
          <p:nvPr/>
        </p:nvPicPr>
        <p:blipFill>
          <a:blip r:embed="rId4" cstate="print"/>
          <a:srcRect l="2632" r="2632"/>
          <a:stretch>
            <a:fillRect/>
          </a:stretch>
        </p:blipFill>
        <p:spPr bwMode="auto">
          <a:xfrm>
            <a:off x="5929321" y="2928934"/>
            <a:ext cx="2643207" cy="2092539"/>
          </a:xfrm>
          <a:prstGeom prst="rect">
            <a:avLst/>
          </a:prstGeom>
          <a:solidFill>
            <a:srgbClr val="FFFFFF">
              <a:shade val="85000"/>
            </a:srgbClr>
          </a:solidFill>
          <a:ln w="1270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6" name="Rectangle 34"/>
          <p:cNvSpPr>
            <a:spLocks noChangeArrowheads="1"/>
          </p:cNvSpPr>
          <p:nvPr/>
        </p:nvSpPr>
        <p:spPr bwMode="auto">
          <a:xfrm>
            <a:off x="3048000" y="5643563"/>
            <a:ext cx="2738438" cy="45720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r>
              <a:rPr lang="en-US" altLang="ko-KR" sz="1400" b="1" dirty="0">
                <a:latin typeface="+mj-ea"/>
                <a:ea typeface="+mj-ea"/>
              </a:rPr>
              <a:t>FEEDER </a:t>
            </a:r>
            <a:r>
              <a:rPr lang="ko-KR" altLang="en-US" sz="1400" b="1" dirty="0">
                <a:latin typeface="+mj-ea"/>
                <a:ea typeface="+mj-ea"/>
              </a:rPr>
              <a:t>공급 ▶</a:t>
            </a:r>
            <a:endParaRPr lang="en-US" altLang="ko-KR" sz="1400" b="1" dirty="0">
              <a:latin typeface="+mj-ea"/>
              <a:ea typeface="+mj-ea"/>
            </a:endParaRPr>
          </a:p>
        </p:txBody>
      </p:sp>
      <p:sp>
        <p:nvSpPr>
          <p:cNvPr id="28" name="Rectangle 35"/>
          <p:cNvSpPr>
            <a:spLocks noChangeArrowheads="1"/>
          </p:cNvSpPr>
          <p:nvPr/>
        </p:nvSpPr>
        <p:spPr bwMode="auto">
          <a:xfrm>
            <a:off x="5792788" y="5378450"/>
            <a:ext cx="2851150" cy="1122363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r>
              <a:rPr lang="ko-KR" altLang="en-US" sz="1400" b="1" dirty="0">
                <a:latin typeface="+mn-ea"/>
                <a:ea typeface="+mn-ea"/>
              </a:rPr>
              <a:t>검사 ▶</a:t>
            </a:r>
            <a:endParaRPr lang="en-US" altLang="ko-KR" sz="1400" b="1" dirty="0">
              <a:latin typeface="+mn-ea"/>
              <a:ea typeface="+mn-ea"/>
            </a:endParaRPr>
          </a:p>
          <a:p>
            <a:pPr>
              <a:defRPr/>
            </a:pPr>
            <a:r>
              <a:rPr lang="ko-KR" altLang="en-US" sz="1400" b="1" dirty="0">
                <a:latin typeface="+mn-ea"/>
                <a:ea typeface="+mn-ea"/>
              </a:rPr>
              <a:t> </a:t>
            </a:r>
            <a:endParaRPr lang="en-US" altLang="ko-KR" sz="1400" b="1" dirty="0">
              <a:latin typeface="+mn-ea"/>
              <a:ea typeface="+mn-ea"/>
            </a:endParaRPr>
          </a:p>
          <a:p>
            <a:pPr>
              <a:defRPr/>
            </a:pPr>
            <a:r>
              <a:rPr lang="en-US" altLang="ko-KR" sz="1400" b="1" dirty="0">
                <a:latin typeface="+mn-ea"/>
                <a:ea typeface="+mn-ea"/>
              </a:rPr>
              <a:t> - Thread</a:t>
            </a:r>
            <a:r>
              <a:rPr lang="ko-KR" altLang="en-US" sz="1400" b="1" dirty="0">
                <a:latin typeface="+mn-ea"/>
                <a:ea typeface="+mn-ea"/>
              </a:rPr>
              <a:t>부 </a:t>
            </a:r>
            <a:r>
              <a:rPr lang="en-US" altLang="ko-KR" sz="1400" b="1" dirty="0">
                <a:latin typeface="+mn-ea"/>
                <a:ea typeface="+mn-ea"/>
              </a:rPr>
              <a:t>(</a:t>
            </a:r>
            <a:r>
              <a:rPr lang="ko-KR" altLang="en-US" sz="1400" b="1" dirty="0">
                <a:latin typeface="+mn-ea"/>
                <a:ea typeface="+mn-ea"/>
              </a:rPr>
              <a:t>길이</a:t>
            </a:r>
            <a:r>
              <a:rPr lang="en-US" altLang="ko-KR" sz="1400" b="1" dirty="0">
                <a:latin typeface="+mn-ea"/>
                <a:ea typeface="+mn-ea"/>
              </a:rPr>
              <a:t>,</a:t>
            </a:r>
            <a:r>
              <a:rPr lang="ko-KR" altLang="en-US" sz="1400" b="1" dirty="0">
                <a:latin typeface="+mn-ea"/>
                <a:ea typeface="+mn-ea"/>
              </a:rPr>
              <a:t>피치 등</a:t>
            </a:r>
            <a:r>
              <a:rPr lang="en-US" altLang="ko-KR" sz="1400" b="1" dirty="0">
                <a:latin typeface="+mn-ea"/>
                <a:ea typeface="+mn-ea"/>
              </a:rPr>
              <a:t>)</a:t>
            </a:r>
          </a:p>
          <a:p>
            <a:pPr>
              <a:defRPr/>
            </a:pPr>
            <a:r>
              <a:rPr lang="en-US" altLang="ko-KR" sz="1400" b="1" dirty="0">
                <a:latin typeface="+mn-ea"/>
                <a:ea typeface="+mn-ea"/>
              </a:rPr>
              <a:t> - Head</a:t>
            </a:r>
            <a:r>
              <a:rPr lang="ko-KR" altLang="en-US" sz="1400" b="1" dirty="0">
                <a:latin typeface="+mn-ea"/>
                <a:ea typeface="+mn-ea"/>
              </a:rPr>
              <a:t>부 형상</a:t>
            </a:r>
            <a:endParaRPr lang="en-US" altLang="ko-KR" sz="1400" b="1" dirty="0">
              <a:latin typeface="+mn-ea"/>
              <a:ea typeface="+mn-ea"/>
            </a:endParaRPr>
          </a:p>
          <a:p>
            <a:pPr>
              <a:defRPr/>
            </a:pPr>
            <a:r>
              <a:rPr lang="en-US" altLang="ko-KR" sz="1400" b="1" dirty="0">
                <a:latin typeface="+mn-ea"/>
                <a:ea typeface="+mn-ea"/>
              </a:rPr>
              <a:t> - </a:t>
            </a:r>
            <a:r>
              <a:rPr lang="ko-KR" altLang="en-US" sz="1400" b="1" dirty="0">
                <a:latin typeface="+mn-ea"/>
                <a:ea typeface="+mn-ea"/>
              </a:rPr>
              <a:t>공정누락</a:t>
            </a:r>
            <a:endParaRPr lang="en-US" altLang="ko-KR" sz="1400" b="1" dirty="0">
              <a:latin typeface="+mn-ea"/>
              <a:ea typeface="+mn-ea"/>
            </a:endParaRPr>
          </a:p>
        </p:txBody>
      </p:sp>
      <p:sp>
        <p:nvSpPr>
          <p:cNvPr id="29" name="Text Box 30"/>
          <p:cNvSpPr txBox="1">
            <a:spLocks noChangeArrowheads="1"/>
          </p:cNvSpPr>
          <p:nvPr/>
        </p:nvSpPr>
        <p:spPr bwMode="auto">
          <a:xfrm>
            <a:off x="500034" y="1428736"/>
            <a:ext cx="4357718" cy="630942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-"/>
              <a:defRPr/>
            </a:pP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차 검사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400" b="1" dirty="0" err="1">
                <a:latin typeface="맑은 고딕" pitchFamily="50" charset="-127"/>
                <a:ea typeface="맑은 고딕" pitchFamily="50" charset="-127"/>
              </a:rPr>
              <a:t>동조립기에서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400" b="1" dirty="0" err="1">
                <a:latin typeface="맑은 고딕" pitchFamily="50" charset="-127"/>
                <a:ea typeface="맑은 고딕" pitchFamily="50" charset="-127"/>
              </a:rPr>
              <a:t>기능적인부분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 검사완료</a:t>
            </a:r>
            <a:endParaRPr lang="en-US" altLang="ko-KR" sz="1400" b="1" dirty="0">
              <a:latin typeface="맑은 고딕" pitchFamily="50" charset="-127"/>
              <a:ea typeface="맑은 고딕" pitchFamily="50" charset="-127"/>
            </a:endParaRPr>
          </a:p>
          <a:p>
            <a:pPr>
              <a:spcBef>
                <a:spcPct val="50000"/>
              </a:spcBef>
              <a:defRPr/>
            </a:pP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  (</a:t>
            </a:r>
            <a:r>
              <a:rPr lang="ko-KR" altLang="en-US" sz="1400" b="1" dirty="0" err="1">
                <a:latin typeface="맑은 고딕" pitchFamily="50" charset="-127"/>
                <a:ea typeface="맑은 고딕" pitchFamily="50" charset="-127"/>
              </a:rPr>
              <a:t>밀착성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 및  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Volt DROP Test)</a:t>
            </a:r>
          </a:p>
        </p:txBody>
      </p:sp>
      <p:sp>
        <p:nvSpPr>
          <p:cNvPr id="30" name="Text Box 30"/>
          <p:cNvSpPr txBox="1">
            <a:spLocks noChangeArrowheads="1"/>
          </p:cNvSpPr>
          <p:nvPr/>
        </p:nvSpPr>
        <p:spPr bwMode="auto">
          <a:xfrm>
            <a:off x="500034" y="2192529"/>
            <a:ext cx="4357718" cy="307777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-"/>
              <a:defRPr/>
            </a:pP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차 검사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:  </a:t>
            </a:r>
            <a:r>
              <a:rPr lang="ko-KR" altLang="en-US" sz="1400" b="1" dirty="0" err="1">
                <a:latin typeface="맑은 고딕" pitchFamily="50" charset="-127"/>
                <a:ea typeface="맑은 고딕" pitchFamily="50" charset="-127"/>
              </a:rPr>
              <a:t>비젼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 검사기 진행</a:t>
            </a:r>
            <a:endParaRPr lang="en-US" altLang="ko-KR" sz="14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1" name="Rectangle 34"/>
          <p:cNvSpPr>
            <a:spLocks noChangeArrowheads="1"/>
          </p:cNvSpPr>
          <p:nvPr/>
        </p:nvSpPr>
        <p:spPr bwMode="auto">
          <a:xfrm>
            <a:off x="404813" y="5643563"/>
            <a:ext cx="2667000" cy="457200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r>
              <a:rPr lang="ko-KR" altLang="en-US" sz="1400" b="1" dirty="0" err="1">
                <a:latin typeface="+mj-ea"/>
                <a:ea typeface="+mj-ea"/>
              </a:rPr>
              <a:t>비젼검사기</a:t>
            </a:r>
            <a:r>
              <a:rPr lang="ko-KR" altLang="en-US" sz="1400" b="1" dirty="0">
                <a:latin typeface="+mj-ea"/>
                <a:ea typeface="+mj-ea"/>
              </a:rPr>
              <a:t> ▶</a:t>
            </a:r>
            <a:endParaRPr lang="en-US" altLang="ko-KR" sz="1400" b="1" dirty="0"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슬라이드 번호 개체 틀 10"/>
          <p:cNvSpPr>
            <a:spLocks noGrp="1"/>
          </p:cNvSpPr>
          <p:nvPr>
            <p:ph type="sldNum" sz="quarter" idx="10"/>
          </p:nvPr>
        </p:nvSpPr>
        <p:spPr>
          <a:xfrm>
            <a:off x="6929438" y="6492875"/>
            <a:ext cx="2133600" cy="365125"/>
          </a:xfrm>
        </p:spPr>
        <p:txBody>
          <a:bodyPr/>
          <a:lstStyle/>
          <a:p>
            <a:pPr algn="r">
              <a:defRPr/>
            </a:pPr>
            <a:fld id="{C1BDFA62-DF3B-49FC-91B4-7F93939E380A}" type="slidenum">
              <a:rPr lang="ko-KR" altLang="en-US" smtClean="0"/>
              <a:pPr algn="r">
                <a:defRPr/>
              </a:pPr>
              <a:t>19</a:t>
            </a:fld>
            <a:endParaRPr lang="ko-KR" altLang="en-US" dirty="0"/>
          </a:p>
        </p:txBody>
      </p:sp>
      <p:pic>
        <p:nvPicPr>
          <p:cNvPr id="19" name="Picture 21" descr="DSC00078"/>
          <p:cNvPicPr>
            <a:picLocks noChangeAspect="1" noChangeArrowheads="1"/>
          </p:cNvPicPr>
          <p:nvPr/>
        </p:nvPicPr>
        <p:blipFill>
          <a:blip r:embed="rId3">
            <a:lum bright="12000"/>
          </a:blip>
          <a:srcRect l="5510" t="19063" r="7385" b="12032"/>
          <a:stretch>
            <a:fillRect/>
          </a:stretch>
        </p:blipFill>
        <p:spPr bwMode="auto">
          <a:xfrm>
            <a:off x="714348" y="1857364"/>
            <a:ext cx="2357454" cy="122471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" name="Picture 77" descr="http://i2.search.daumcdn.net/image03.search/01/8.56.35.EXT_853846952_0.0345424769549962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2976" y="4214818"/>
            <a:ext cx="1785950" cy="17859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1" name="TextBox 20"/>
          <p:cNvSpPr txBox="1"/>
          <p:nvPr/>
        </p:nvSpPr>
        <p:spPr>
          <a:xfrm>
            <a:off x="823913" y="1285875"/>
            <a:ext cx="2176462" cy="492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2600" b="1" dirty="0">
                <a:latin typeface="+mj-lt"/>
              </a:rPr>
              <a:t>1. Starter</a:t>
            </a:r>
            <a:endParaRPr lang="ko-KR" altLang="en-US" sz="2600" b="1" dirty="0">
              <a:latin typeface="+mj-l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57250" y="3714750"/>
            <a:ext cx="2357438" cy="492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2600" b="1" dirty="0">
                <a:latin typeface="+mj-lt"/>
              </a:rPr>
              <a:t>2. Alternator</a:t>
            </a:r>
            <a:endParaRPr lang="ko-KR" altLang="en-US" sz="2600" b="1" dirty="0">
              <a:latin typeface="+mj-lt"/>
            </a:endParaRPr>
          </a:p>
        </p:txBody>
      </p:sp>
      <p:pic>
        <p:nvPicPr>
          <p:cNvPr id="23" name="그림 22" descr="P3050518.JPG"/>
          <p:cNvPicPr>
            <a:picLocks noChangeAspect="1"/>
          </p:cNvPicPr>
          <p:nvPr/>
        </p:nvPicPr>
        <p:blipFill>
          <a:blip r:embed="rId5" cstate="print"/>
          <a:srcRect l="2822" t="9406" b="7821"/>
          <a:stretch>
            <a:fillRect/>
          </a:stretch>
        </p:blipFill>
        <p:spPr>
          <a:xfrm>
            <a:off x="4643438" y="1142984"/>
            <a:ext cx="1857388" cy="118654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4" name="그림 23" descr="P3050520.JPG"/>
          <p:cNvPicPr>
            <a:picLocks noChangeAspect="1"/>
          </p:cNvPicPr>
          <p:nvPr/>
        </p:nvPicPr>
        <p:blipFill>
          <a:blip r:embed="rId6" cstate="print"/>
          <a:srcRect l="9653" t="16088" r="8297" b="6688"/>
          <a:stretch>
            <a:fillRect/>
          </a:stretch>
        </p:blipFill>
        <p:spPr>
          <a:xfrm>
            <a:off x="6786578" y="1142984"/>
            <a:ext cx="1643075" cy="115981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5" name="그림 24" descr="P3050522.JPG"/>
          <p:cNvPicPr>
            <a:picLocks noChangeAspect="1"/>
          </p:cNvPicPr>
          <p:nvPr/>
        </p:nvPicPr>
        <p:blipFill>
          <a:blip r:embed="rId7" cstate="print"/>
          <a:srcRect t="7439"/>
          <a:stretch>
            <a:fillRect/>
          </a:stretch>
        </p:blipFill>
        <p:spPr>
          <a:xfrm>
            <a:off x="5357818" y="4143380"/>
            <a:ext cx="2594568" cy="180117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6" name="그림 25" descr="P3050524.JPG"/>
          <p:cNvPicPr>
            <a:picLocks noChangeAspect="1"/>
          </p:cNvPicPr>
          <p:nvPr/>
        </p:nvPicPr>
        <p:blipFill>
          <a:blip r:embed="rId8" cstate="print"/>
          <a:srcRect r="3559" b="14275"/>
          <a:stretch>
            <a:fillRect/>
          </a:stretch>
        </p:blipFill>
        <p:spPr>
          <a:xfrm>
            <a:off x="5715008" y="2571744"/>
            <a:ext cx="1714512" cy="114300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0731" name="Picture 17" descr="C:\Documents and Settings\User\Local Settings\Temporary Internet Files\Content.IE5\8IJ1ZJNH\MC900441950[1].wmf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4688" y="2143125"/>
            <a:ext cx="1214437" cy="68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32" name="Picture 17" descr="C:\Documents and Settings\User\Local Settings\Temporary Internet Files\Content.IE5\8IJ1ZJNH\MC900441950[1].wmf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7563" y="4714875"/>
            <a:ext cx="1214437" cy="68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500034" y="571480"/>
            <a:ext cx="3286116" cy="40005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2000" b="1" dirty="0">
                <a:solidFill>
                  <a:schemeClr val="bg1"/>
                </a:solidFill>
                <a:latin typeface="+mj-ea"/>
                <a:ea typeface="+mj-ea"/>
              </a:rPr>
              <a:t> 8. </a:t>
            </a:r>
            <a:r>
              <a:rPr lang="ko-KR" altLang="en-US" sz="2000" b="1" dirty="0">
                <a:solidFill>
                  <a:schemeClr val="bg1"/>
                </a:solidFill>
                <a:latin typeface="+mj-ea"/>
                <a:ea typeface="+mj-ea"/>
              </a:rPr>
              <a:t>주요 생산 품목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500063" y="2643188"/>
          <a:ext cx="8286750" cy="3775076"/>
        </p:xfrm>
        <a:graphic>
          <a:graphicData uri="http://schemas.openxmlformats.org/drawingml/2006/table">
            <a:tbl>
              <a:tblPr/>
              <a:tblGrid>
                <a:gridCol w="30781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938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430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716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52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계측기명</a:t>
                      </a:r>
                    </a:p>
                  </a:txBody>
                  <a:tcPr marL="99060" marR="990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48A5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제조 업체</a:t>
                      </a:r>
                    </a:p>
                  </a:txBody>
                  <a:tcPr marL="99060" marR="990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48A5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대수</a:t>
                      </a:r>
                    </a:p>
                  </a:txBody>
                  <a:tcPr marL="99060" marR="990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48A5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용 도</a:t>
                      </a:r>
                      <a:endParaRPr kumimoji="0" lang="en-US" altLang="ko-KR" sz="11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48A5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투영기</a:t>
                      </a:r>
                    </a:p>
                  </a:txBody>
                  <a:tcPr marL="99060" marR="990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RATIONAL</a:t>
                      </a:r>
                      <a:endParaRPr kumimoji="0" lang="ko-KR" altLang="en-US" sz="11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9060" marR="990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</a:p>
                  </a:txBody>
                  <a:tcPr marL="99060" marR="990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제품 측정</a:t>
                      </a:r>
                    </a:p>
                  </a:txBody>
                  <a:tcPr marL="99060" marR="9906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비디오메타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RATIONAL</a:t>
                      </a:r>
                      <a:endParaRPr kumimoji="0" lang="ko-KR" altLang="en-US" sz="11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endParaRPr kumimoji="0" lang="ko-KR" altLang="en-US" sz="11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형상 측정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5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X-RAY </a:t>
                      </a:r>
                      <a:r>
                        <a:rPr kumimoji="0" lang="ko-KR" alt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도금두께측정기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Micro Pioneer</a:t>
                      </a:r>
                      <a:endParaRPr kumimoji="0" lang="ko-KR" altLang="en-US" sz="11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endParaRPr kumimoji="0" lang="ko-KR" altLang="en-US" sz="11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도금 두께 측정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UTM</a:t>
                      </a:r>
                      <a:endParaRPr kumimoji="0" lang="ko-KR" altLang="en-US" sz="11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Oriental</a:t>
                      </a:r>
                      <a:endParaRPr kumimoji="0" lang="ko-KR" altLang="en-US" sz="11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endParaRPr kumimoji="0" lang="ko-KR" altLang="en-US" sz="11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인장하중 측정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비커스경도기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MITUTOYO</a:t>
                      </a:r>
                      <a:endParaRPr kumimoji="0" lang="ko-KR" altLang="en-US" sz="11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endParaRPr kumimoji="0" lang="ko-KR" altLang="en-US" sz="11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경도 측정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33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로크웰경도기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대경테크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endParaRPr kumimoji="0" lang="ko-KR" altLang="en-US" sz="11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경도 측정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75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DROP VOLTAGE TESTER</a:t>
                      </a:r>
                      <a:endParaRPr kumimoji="0" lang="ko-KR" altLang="en-US" sz="11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KAST</a:t>
                      </a:r>
                      <a:endParaRPr kumimoji="0" lang="ko-KR" altLang="en-US" sz="11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endParaRPr kumimoji="0" lang="ko-KR" altLang="en-US" sz="11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전류폭 측정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1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금속현미경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SUNNY</a:t>
                      </a:r>
                      <a:endParaRPr kumimoji="0" lang="ko-KR" altLang="en-US" sz="11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endParaRPr kumimoji="0" lang="ko-KR" altLang="en-US" sz="11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금속조직확인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25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자분탐상기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KDE</a:t>
                      </a:r>
                      <a:endParaRPr kumimoji="0" lang="ko-KR" altLang="en-US" sz="11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endParaRPr kumimoji="0" lang="ko-KR" altLang="en-US" sz="11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금속표면결함확인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1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굴림" pitchFamily="50" charset="-127"/>
                        </a:rPr>
                        <a:t>Height gauge</a:t>
                      </a:r>
                      <a:endParaRPr kumimoji="0" lang="ko-KR" altLang="en-US" sz="11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MITUTOYO</a:t>
                      </a:r>
                      <a:endParaRPr kumimoji="0" lang="ko-KR" altLang="en-US" sz="11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14</a:t>
                      </a:r>
                      <a:endParaRPr kumimoji="0" lang="ko-KR" altLang="en-US" sz="11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제품 측정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1" name="슬라이드 번호 개체 틀 10"/>
          <p:cNvSpPr>
            <a:spLocks noGrp="1"/>
          </p:cNvSpPr>
          <p:nvPr>
            <p:ph type="sldNum" sz="quarter" idx="11"/>
          </p:nvPr>
        </p:nvSpPr>
        <p:spPr>
          <a:xfrm>
            <a:off x="6929438" y="6492875"/>
            <a:ext cx="2133600" cy="365125"/>
          </a:xfrm>
        </p:spPr>
        <p:txBody>
          <a:bodyPr/>
          <a:lstStyle/>
          <a:p>
            <a:pPr algn="r">
              <a:defRPr/>
            </a:pPr>
            <a:fld id="{8E5E6B0D-9FD8-4D91-9E65-51C96067F996}" type="slidenum">
              <a:rPr lang="ko-KR" altLang="en-US" smtClean="0"/>
              <a:pPr algn="r">
                <a:defRPr/>
              </a:pPr>
              <a:t>20</a:t>
            </a:fld>
            <a:endParaRPr lang="ko-KR" alt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357158" y="642918"/>
            <a:ext cx="3286116" cy="40005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2000" b="1" dirty="0">
                <a:solidFill>
                  <a:schemeClr val="bg1"/>
                </a:solidFill>
                <a:latin typeface="+mj-ea"/>
                <a:ea typeface="+mj-ea"/>
              </a:rPr>
              <a:t> 9. </a:t>
            </a:r>
            <a:r>
              <a:rPr lang="ko-KR" altLang="en-US" sz="2000" b="1" dirty="0" err="1">
                <a:solidFill>
                  <a:schemeClr val="bg1"/>
                </a:solidFill>
                <a:latin typeface="+mj-ea"/>
                <a:ea typeface="+mj-ea"/>
              </a:rPr>
              <a:t>주요계측기</a:t>
            </a:r>
            <a:r>
              <a:rPr lang="en-US" altLang="ko-KR" sz="2000" b="1" dirty="0">
                <a:solidFill>
                  <a:schemeClr val="bg1"/>
                </a:solidFill>
                <a:latin typeface="+mj-ea"/>
                <a:ea typeface="+mj-ea"/>
              </a:rPr>
              <a:t> LIST</a:t>
            </a:r>
            <a:endParaRPr lang="ko-KR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pic>
        <p:nvPicPr>
          <p:cNvPr id="5" name="그림 4" descr="측정실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765" y="214290"/>
            <a:ext cx="4091449" cy="21431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AutoShape 63"/>
          <p:cNvSpPr>
            <a:spLocks noChangeArrowheads="1"/>
          </p:cNvSpPr>
          <p:nvPr/>
        </p:nvSpPr>
        <p:spPr bwMode="auto">
          <a:xfrm>
            <a:off x="1770063" y="1296988"/>
            <a:ext cx="1358900" cy="35877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anchor="ctr"/>
          <a:lstStyle/>
          <a:p>
            <a:endParaRPr lang="ko-KR" altLang="ko-KR" b="1">
              <a:latin typeface="굴림체" pitchFamily="49" charset="-127"/>
            </a:endParaRPr>
          </a:p>
        </p:txBody>
      </p:sp>
      <p:graphicFrame>
        <p:nvGraphicFramePr>
          <p:cNvPr id="23" name="표 22"/>
          <p:cNvGraphicFramePr>
            <a:graphicFrameLocks noGrp="1"/>
          </p:cNvGraphicFramePr>
          <p:nvPr/>
        </p:nvGraphicFramePr>
        <p:xfrm>
          <a:off x="142875" y="1196975"/>
          <a:ext cx="8858250" cy="5311776"/>
        </p:xfrm>
        <a:graphic>
          <a:graphicData uri="http://schemas.openxmlformats.org/drawingml/2006/table">
            <a:tbl>
              <a:tblPr/>
              <a:tblGrid>
                <a:gridCol w="7572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57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1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28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07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9383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6516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5494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1432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투영기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48A5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VIDEO METER</a:t>
                      </a:r>
                      <a:endParaRPr kumimoji="0" lang="en-US" altLang="ko-KR" sz="14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48A5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X-RAY </a:t>
                      </a:r>
                      <a:r>
                        <a:rPr kumimoji="0" lang="ko-KR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도금두께측정기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48A5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UTM</a:t>
                      </a:r>
                      <a:endParaRPr kumimoji="0" lang="ko-KR" alt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48A5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12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수량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규 격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수량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규 격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수량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규 격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수량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규 격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150×50</a:t>
                      </a:r>
                      <a:endParaRPr kumimoji="0" lang="ko-KR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250×150</a:t>
                      </a:r>
                      <a:endParaRPr kumimoji="0" lang="ko-KR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X-RAY </a:t>
                      </a:r>
                      <a:endParaRPr kumimoji="0" lang="ko-KR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20,000Kgf</a:t>
                      </a:r>
                      <a:endParaRPr kumimoji="0" lang="ko-KR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432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비커스경도기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48A5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로크웰경도기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48A5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DROP VOLTAGE TESTER</a:t>
                      </a:r>
                      <a:endParaRPr kumimoji="0" lang="ko-KR" alt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48A5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금속현미경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48A5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129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수량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규 격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수량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규 격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수량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규 격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수량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규 격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432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1 - 50Kgf</a:t>
                      </a:r>
                      <a:endParaRPr kumimoji="0" lang="ko-KR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150Kgf</a:t>
                      </a:r>
                      <a:endParaRPr kumimoji="0" lang="ko-KR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0 - 4mV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5X.10X.20X.50X.100X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0" name="슬라이드 번호 개체 틀 19"/>
          <p:cNvSpPr>
            <a:spLocks noGrp="1"/>
          </p:cNvSpPr>
          <p:nvPr>
            <p:ph type="sldNum" sz="quarter" idx="11"/>
          </p:nvPr>
        </p:nvSpPr>
        <p:spPr>
          <a:xfrm>
            <a:off x="6929438" y="6492875"/>
            <a:ext cx="2133600" cy="365125"/>
          </a:xfrm>
        </p:spPr>
        <p:txBody>
          <a:bodyPr/>
          <a:lstStyle/>
          <a:p>
            <a:pPr algn="r">
              <a:defRPr/>
            </a:pPr>
            <a:fld id="{5481D58D-DE69-4349-B1EB-3A01AD82A444}" type="slidenum">
              <a:rPr lang="ko-KR" altLang="en-US" smtClean="0"/>
              <a:pPr algn="r">
                <a:defRPr/>
              </a:pPr>
              <a:t>21</a:t>
            </a:fld>
            <a:endParaRPr lang="ko-KR" altLang="en-US" dirty="0"/>
          </a:p>
        </p:txBody>
      </p:sp>
      <p:pic>
        <p:nvPicPr>
          <p:cNvPr id="29771" name="그림 21" descr="투영기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1643063"/>
            <a:ext cx="1357322" cy="1500185"/>
          </a:xfrm>
          <a:prstGeom prst="rect">
            <a:avLst/>
          </a:prstGeom>
          <a:solidFill>
            <a:srgbClr val="FFFFFF">
              <a:shade val="85000"/>
            </a:srgbClr>
          </a:solidFill>
          <a:ln w="63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9772" name="그림 23" descr="VIDEO METER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0298" y="1643050"/>
            <a:ext cx="1928811" cy="1429131"/>
          </a:xfrm>
          <a:prstGeom prst="rect">
            <a:avLst/>
          </a:prstGeom>
          <a:solidFill>
            <a:srgbClr val="FFFFFF">
              <a:shade val="85000"/>
            </a:srgbClr>
          </a:solidFill>
          <a:ln w="63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9773" name="그림 24" descr="도금두께측정기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4877" y="1643050"/>
            <a:ext cx="1928825" cy="1446988"/>
          </a:xfrm>
          <a:prstGeom prst="rect">
            <a:avLst/>
          </a:prstGeom>
          <a:solidFill>
            <a:srgbClr val="FFFFFF">
              <a:shade val="85000"/>
            </a:srgbClr>
          </a:solidFill>
          <a:ln w="63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9774" name="그림 25" descr="UTM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58082" y="1643050"/>
            <a:ext cx="1089466" cy="1453089"/>
          </a:xfrm>
          <a:prstGeom prst="rect">
            <a:avLst/>
          </a:prstGeom>
          <a:solidFill>
            <a:srgbClr val="FFFFFF">
              <a:shade val="85000"/>
            </a:srgbClr>
          </a:solidFill>
          <a:ln w="63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9775" name="그림 26" descr="비커스경도기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5751" y="4286251"/>
            <a:ext cx="1928795" cy="1463224"/>
          </a:xfrm>
          <a:prstGeom prst="rect">
            <a:avLst/>
          </a:prstGeom>
          <a:solidFill>
            <a:srgbClr val="FFFFFF">
              <a:shade val="85000"/>
            </a:srgbClr>
          </a:solidFill>
          <a:ln w="63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9776" name="그림 27" descr="로크웰경도기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00291" y="4286251"/>
            <a:ext cx="1928833" cy="1446625"/>
          </a:xfrm>
          <a:prstGeom prst="rect">
            <a:avLst/>
          </a:prstGeom>
          <a:solidFill>
            <a:srgbClr val="FFFFFF">
              <a:shade val="85000"/>
            </a:srgbClr>
          </a:solidFill>
          <a:ln w="63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9777" name="그림 28" descr="VOLT DROP TEST기.JP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14876" y="4286256"/>
            <a:ext cx="1928826" cy="1483712"/>
          </a:xfrm>
          <a:prstGeom prst="rect">
            <a:avLst/>
          </a:prstGeom>
          <a:solidFill>
            <a:srgbClr val="FFFFFF">
              <a:shade val="85000"/>
            </a:srgbClr>
          </a:solidFill>
          <a:ln w="63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9778" name="그림 29" descr="금속현미경.JPG"/>
          <p:cNvPicPr>
            <a:picLocks noChangeAspect="1"/>
          </p:cNvPicPr>
          <p:nvPr/>
        </p:nvPicPr>
        <p:blipFill>
          <a:blip r:embed="rId9">
            <a:lum bright="6000" contrast="4000"/>
          </a:blip>
          <a:srcRect/>
          <a:stretch>
            <a:fillRect/>
          </a:stretch>
        </p:blipFill>
        <p:spPr bwMode="auto">
          <a:xfrm>
            <a:off x="7358082" y="4310063"/>
            <a:ext cx="1172428" cy="1404953"/>
          </a:xfrm>
          <a:prstGeom prst="rect">
            <a:avLst/>
          </a:prstGeom>
          <a:solidFill>
            <a:srgbClr val="FFFFFF">
              <a:shade val="85000"/>
            </a:srgbClr>
          </a:solidFill>
          <a:ln w="63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1" name="TextBox 30"/>
          <p:cNvSpPr txBox="1"/>
          <p:nvPr/>
        </p:nvSpPr>
        <p:spPr>
          <a:xfrm>
            <a:off x="214314" y="571480"/>
            <a:ext cx="3286116" cy="40005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2000" b="1" dirty="0">
                <a:solidFill>
                  <a:schemeClr val="bg1"/>
                </a:solidFill>
                <a:latin typeface="+mj-ea"/>
                <a:ea typeface="+mj-ea"/>
              </a:rPr>
              <a:t> 9-1. </a:t>
            </a:r>
            <a:r>
              <a:rPr lang="ko-KR" altLang="en-US" sz="2000" b="1" dirty="0" err="1">
                <a:solidFill>
                  <a:schemeClr val="bg1"/>
                </a:solidFill>
                <a:latin typeface="+mj-ea"/>
                <a:ea typeface="+mj-ea"/>
              </a:rPr>
              <a:t>계측기</a:t>
            </a:r>
            <a:r>
              <a:rPr lang="en-US" altLang="ko-KR" sz="2000" b="1" dirty="0">
                <a:solidFill>
                  <a:schemeClr val="bg1"/>
                </a:solidFill>
                <a:latin typeface="+mj-ea"/>
                <a:ea typeface="+mj-ea"/>
              </a:rPr>
              <a:t> </a:t>
            </a:r>
            <a:r>
              <a:rPr lang="ko-KR" altLang="en-US" sz="2000" b="1" dirty="0">
                <a:solidFill>
                  <a:schemeClr val="bg1"/>
                </a:solidFill>
                <a:latin typeface="+mj-ea"/>
                <a:ea typeface="+mj-ea"/>
              </a:rPr>
              <a:t>세부규격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AutoShape 63"/>
          <p:cNvSpPr>
            <a:spLocks noChangeArrowheads="1"/>
          </p:cNvSpPr>
          <p:nvPr/>
        </p:nvSpPr>
        <p:spPr bwMode="auto">
          <a:xfrm>
            <a:off x="1770063" y="1296988"/>
            <a:ext cx="1358900" cy="35877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anchor="ctr"/>
          <a:lstStyle/>
          <a:p>
            <a:endParaRPr lang="ko-KR" altLang="ko-KR" b="1">
              <a:latin typeface="굴림체" pitchFamily="49" charset="-127"/>
            </a:endParaRPr>
          </a:p>
        </p:txBody>
      </p:sp>
      <p:graphicFrame>
        <p:nvGraphicFramePr>
          <p:cNvPr id="23" name="표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3656577"/>
              </p:ext>
            </p:extLst>
          </p:nvPr>
        </p:nvGraphicFramePr>
        <p:xfrm>
          <a:off x="142875" y="1196975"/>
          <a:ext cx="8715375" cy="5307014"/>
        </p:xfrm>
        <a:graphic>
          <a:graphicData uri="http://schemas.openxmlformats.org/drawingml/2006/table">
            <a:tbl>
              <a:tblPr/>
              <a:tblGrid>
                <a:gridCol w="7445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35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89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890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96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700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540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0797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자분탐상기</a:t>
                      </a:r>
                      <a:endParaRPr kumimoji="0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48A5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굴림" pitchFamily="50" charset="-127"/>
                        </a:rPr>
                        <a:t>Height gauge</a:t>
                      </a:r>
                      <a:endParaRPr kumimoji="0" lang="ko-KR" altLang="en-US" sz="14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48A5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진원도측정기</a:t>
                      </a:r>
                      <a:endParaRPr kumimoji="0" lang="en-US" altLang="ko-K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48A5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Push/Full </a:t>
                      </a:r>
                      <a:r>
                        <a:rPr kumimoji="0" lang="en-US" altLang="ko-K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굴림" pitchFamily="50" charset="-127"/>
                        </a:rPr>
                        <a:t>gauge</a:t>
                      </a:r>
                      <a:endParaRPr kumimoji="0" lang="en-US" altLang="ko-KR" sz="14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48A5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748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797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수량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규 격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수량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규 격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수량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규 격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수량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규 격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797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60Hz/0.5A/70W</a:t>
                      </a:r>
                      <a:endParaRPr kumimoji="0" lang="ko-KR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0~300mm</a:t>
                      </a:r>
                      <a:endParaRPr kumimoji="0" lang="ko-KR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±1000</a:t>
                      </a:r>
                      <a:r>
                        <a:rPr kumimoji="0" lang="ko-KR" alt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㎛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49N/5,000Kg</a:t>
                      </a:r>
                      <a:endParaRPr kumimoji="0" lang="ko-KR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751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조도측정기</a:t>
                      </a:r>
                      <a:endParaRPr kumimoji="0" lang="en-US" altLang="ko-KR" sz="14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48A5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링 게이지</a:t>
                      </a:r>
                      <a:endParaRPr kumimoji="0" lang="en-US" altLang="ko-KR" sz="14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48A5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나사플러그게이지</a:t>
                      </a:r>
                      <a:endParaRPr kumimoji="0" lang="en-US" altLang="ko-KR" sz="14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48A5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토크렌치</a:t>
                      </a:r>
                      <a:endParaRPr kumimoji="0" lang="en-US" altLang="ko-KR" sz="14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48A5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7481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CE6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97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수량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규 격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수량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규 격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수량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규 격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수량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규 격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797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0~200,000 LUX</a:t>
                      </a:r>
                      <a:endParaRPr kumimoji="0" lang="ko-KR" alt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M5~M12</a:t>
                      </a:r>
                      <a:endParaRPr kumimoji="0" lang="ko-KR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M5~M16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0~60Kgf/0~250Kgf</a:t>
                      </a:r>
                    </a:p>
                  </a:txBody>
                  <a:tcPr marL="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9C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30794" name="그림 24" descr="IMG_20120501_134214.jpg"/>
          <p:cNvPicPr>
            <a:picLocks noChangeAspect="1"/>
          </p:cNvPicPr>
          <p:nvPr/>
        </p:nvPicPr>
        <p:blipFill>
          <a:blip r:embed="rId2"/>
          <a:srcRect t="22963" b="24815"/>
          <a:stretch>
            <a:fillRect/>
          </a:stretch>
        </p:blipFill>
        <p:spPr bwMode="auto">
          <a:xfrm>
            <a:off x="4600575" y="4572008"/>
            <a:ext cx="1971675" cy="1000132"/>
          </a:xfrm>
          <a:prstGeom prst="rect">
            <a:avLst/>
          </a:prstGeom>
          <a:solidFill>
            <a:srgbClr val="FFFFFF">
              <a:shade val="85000"/>
            </a:srgbClr>
          </a:solidFill>
          <a:ln w="63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95" name="그림 25" descr="DSC03312.JPG"/>
          <p:cNvPicPr>
            <a:picLocks noChangeAspect="1"/>
          </p:cNvPicPr>
          <p:nvPr/>
        </p:nvPicPr>
        <p:blipFill>
          <a:blip r:embed="rId3"/>
          <a:srcRect l="16875" t="25000" r="13164" b="31876"/>
          <a:stretch>
            <a:fillRect/>
          </a:stretch>
        </p:blipFill>
        <p:spPr bwMode="auto">
          <a:xfrm>
            <a:off x="6786578" y="4572008"/>
            <a:ext cx="2000264" cy="1000132"/>
          </a:xfrm>
          <a:prstGeom prst="rect">
            <a:avLst/>
          </a:prstGeom>
          <a:solidFill>
            <a:srgbClr val="FFFFFF">
              <a:shade val="85000"/>
            </a:srgbClr>
          </a:solidFill>
          <a:ln w="63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96" name="그림 23" descr="자분탐상기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50" y="1625597"/>
            <a:ext cx="1928813" cy="1446213"/>
          </a:xfrm>
          <a:prstGeom prst="rect">
            <a:avLst/>
          </a:prstGeom>
          <a:solidFill>
            <a:srgbClr val="FFFFFF">
              <a:shade val="85000"/>
            </a:srgbClr>
          </a:solidFill>
          <a:ln w="63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97" name="그림 24" descr="하이트게이지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57489" y="1643050"/>
            <a:ext cx="1194886" cy="1428760"/>
          </a:xfrm>
          <a:prstGeom prst="rect">
            <a:avLst/>
          </a:prstGeom>
          <a:solidFill>
            <a:srgbClr val="FFFFFF">
              <a:shade val="85000"/>
            </a:srgbClr>
          </a:solidFill>
          <a:ln w="63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99" name="그림 27" descr="PUSH,FULL게이지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86563" y="1643050"/>
            <a:ext cx="1976437" cy="1428763"/>
          </a:xfrm>
          <a:prstGeom prst="rect">
            <a:avLst/>
          </a:prstGeom>
          <a:solidFill>
            <a:srgbClr val="FFFFFF">
              <a:shade val="85000"/>
            </a:srgbClr>
          </a:solidFill>
          <a:ln w="63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800" name="그림 30" descr="링게이지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428877" y="4339843"/>
            <a:ext cx="2000247" cy="1500569"/>
          </a:xfrm>
          <a:prstGeom prst="rect">
            <a:avLst/>
          </a:prstGeom>
          <a:solidFill>
            <a:srgbClr val="FFFFFF">
              <a:shade val="85000"/>
            </a:srgbClr>
          </a:solidFill>
          <a:ln w="63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4" name="TextBox 33"/>
          <p:cNvSpPr txBox="1"/>
          <p:nvPr/>
        </p:nvSpPr>
        <p:spPr>
          <a:xfrm>
            <a:off x="142844" y="642918"/>
            <a:ext cx="3286116" cy="40005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2000" b="1" dirty="0">
                <a:solidFill>
                  <a:schemeClr val="bg1"/>
                </a:solidFill>
                <a:latin typeface="+mj-ea"/>
                <a:ea typeface="+mj-ea"/>
              </a:rPr>
              <a:t> 9-2. </a:t>
            </a:r>
            <a:r>
              <a:rPr lang="ko-KR" altLang="en-US" sz="2000" b="1" dirty="0" err="1">
                <a:solidFill>
                  <a:schemeClr val="bg1"/>
                </a:solidFill>
                <a:latin typeface="+mj-ea"/>
                <a:ea typeface="+mj-ea"/>
              </a:rPr>
              <a:t>계측기</a:t>
            </a:r>
            <a:r>
              <a:rPr lang="en-US" altLang="ko-KR" sz="2000" b="1" dirty="0">
                <a:solidFill>
                  <a:schemeClr val="bg1"/>
                </a:solidFill>
                <a:latin typeface="+mj-ea"/>
                <a:ea typeface="+mj-ea"/>
              </a:rPr>
              <a:t> </a:t>
            </a:r>
            <a:r>
              <a:rPr lang="ko-KR" altLang="en-US" sz="2000" b="1" dirty="0">
                <a:solidFill>
                  <a:schemeClr val="bg1"/>
                </a:solidFill>
                <a:latin typeface="+mj-ea"/>
                <a:ea typeface="+mj-ea"/>
              </a:rPr>
              <a:t>세부규격</a:t>
            </a:r>
          </a:p>
        </p:txBody>
      </p:sp>
      <p:sp>
        <p:nvSpPr>
          <p:cNvPr id="35" name="슬라이드 번호 개체 틀 13"/>
          <p:cNvSpPr>
            <a:spLocks noGrp="1"/>
          </p:cNvSpPr>
          <p:nvPr>
            <p:ph type="sldNum" sz="quarter" idx="11"/>
          </p:nvPr>
        </p:nvSpPr>
        <p:spPr>
          <a:xfrm>
            <a:off x="6929438" y="6492875"/>
            <a:ext cx="2133600" cy="365125"/>
          </a:xfrm>
        </p:spPr>
        <p:txBody>
          <a:bodyPr/>
          <a:lstStyle/>
          <a:p>
            <a:pPr algn="r">
              <a:defRPr/>
            </a:pPr>
            <a:fld id="{906F5CA6-84E7-4227-AFE1-9FC59DFDA366}" type="slidenum">
              <a:rPr lang="ko-KR" altLang="en-US" smtClean="0"/>
              <a:pPr algn="r">
                <a:defRPr/>
              </a:pPr>
              <a:t>22</a:t>
            </a:fld>
            <a:endParaRPr lang="ko-KR" altLang="en-US" dirty="0"/>
          </a:p>
        </p:txBody>
      </p:sp>
      <p:pic>
        <p:nvPicPr>
          <p:cNvPr id="30805" name="Picture 6" descr="IMGP2420"/>
          <p:cNvPicPr>
            <a:picLocks noChangeAspect="1" noChangeArrowheads="1"/>
          </p:cNvPicPr>
          <p:nvPr/>
        </p:nvPicPr>
        <p:blipFill>
          <a:blip r:embed="rId8"/>
          <a:srcRect l="26184" t="58290" r="31711" b="171"/>
          <a:stretch>
            <a:fillRect/>
          </a:stretch>
        </p:blipFill>
        <p:spPr bwMode="auto">
          <a:xfrm>
            <a:off x="296846" y="4357704"/>
            <a:ext cx="1917700" cy="1428750"/>
          </a:xfrm>
          <a:prstGeom prst="rect">
            <a:avLst/>
          </a:prstGeom>
          <a:solidFill>
            <a:srgbClr val="FFFFFF">
              <a:shade val="85000"/>
            </a:srgbClr>
          </a:solidFill>
          <a:ln w="63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32" b="14895"/>
          <a:stretch/>
        </p:blipFill>
        <p:spPr>
          <a:xfrm>
            <a:off x="4644008" y="1628800"/>
            <a:ext cx="1894422" cy="13881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슬라이드 번호 개체 틀 10"/>
          <p:cNvSpPr>
            <a:spLocks noGrp="1"/>
          </p:cNvSpPr>
          <p:nvPr>
            <p:ph type="sldNum" sz="quarter" idx="11"/>
          </p:nvPr>
        </p:nvSpPr>
        <p:spPr>
          <a:xfrm>
            <a:off x="6929438" y="6492875"/>
            <a:ext cx="2133600" cy="365125"/>
          </a:xfrm>
        </p:spPr>
        <p:txBody>
          <a:bodyPr/>
          <a:lstStyle/>
          <a:p>
            <a:pPr algn="r">
              <a:defRPr/>
            </a:pPr>
            <a:fld id="{48971E86-60D3-435C-A98A-B0416616CA3D}" type="slidenum">
              <a:rPr lang="ko-KR" altLang="en-US" smtClean="0"/>
              <a:pPr algn="r">
                <a:defRPr/>
              </a:pPr>
              <a:t>23</a:t>
            </a:fld>
            <a:endParaRPr lang="ko-KR" alt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42942" y="642918"/>
            <a:ext cx="3286116" cy="40005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2000" b="1" dirty="0">
                <a:solidFill>
                  <a:schemeClr val="bg1"/>
                </a:solidFill>
                <a:latin typeface="+mj-ea"/>
                <a:ea typeface="+mj-ea"/>
              </a:rPr>
              <a:t>10 . </a:t>
            </a:r>
            <a:r>
              <a:rPr lang="ko-KR" altLang="en-US" sz="2000" b="1" dirty="0">
                <a:solidFill>
                  <a:schemeClr val="bg1"/>
                </a:solidFill>
                <a:latin typeface="+mj-ea"/>
                <a:ea typeface="+mj-ea"/>
              </a:rPr>
              <a:t>매출 현황</a:t>
            </a:r>
          </a:p>
        </p:txBody>
      </p:sp>
      <p:graphicFrame>
        <p:nvGraphicFramePr>
          <p:cNvPr id="22" name="내용 개체 틀 2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60644110"/>
              </p:ext>
            </p:extLst>
          </p:nvPr>
        </p:nvGraphicFramePr>
        <p:xfrm>
          <a:off x="357158" y="2405400"/>
          <a:ext cx="4929222" cy="2166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7" name="차트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46898184"/>
              </p:ext>
            </p:extLst>
          </p:nvPr>
        </p:nvGraphicFramePr>
        <p:xfrm>
          <a:off x="392113" y="1928803"/>
          <a:ext cx="4755951" cy="29552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9188C822-56B9-4F92-B60C-90A44BEFB4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1746455"/>
              </p:ext>
            </p:extLst>
          </p:nvPr>
        </p:nvGraphicFramePr>
        <p:xfrm>
          <a:off x="5174902" y="5000472"/>
          <a:ext cx="3562398" cy="10208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93733">
                  <a:extLst>
                    <a:ext uri="{9D8B030D-6E8A-4147-A177-3AD203B41FA5}">
                      <a16:colId xmlns:a16="http://schemas.microsoft.com/office/drawing/2014/main" val="1716757319"/>
                    </a:ext>
                  </a:extLst>
                </a:gridCol>
                <a:gridCol w="593733">
                  <a:extLst>
                    <a:ext uri="{9D8B030D-6E8A-4147-A177-3AD203B41FA5}">
                      <a16:colId xmlns:a16="http://schemas.microsoft.com/office/drawing/2014/main" val="971038156"/>
                    </a:ext>
                  </a:extLst>
                </a:gridCol>
                <a:gridCol w="593733">
                  <a:extLst>
                    <a:ext uri="{9D8B030D-6E8A-4147-A177-3AD203B41FA5}">
                      <a16:colId xmlns:a16="http://schemas.microsoft.com/office/drawing/2014/main" val="545978406"/>
                    </a:ext>
                  </a:extLst>
                </a:gridCol>
                <a:gridCol w="593733">
                  <a:extLst>
                    <a:ext uri="{9D8B030D-6E8A-4147-A177-3AD203B41FA5}">
                      <a16:colId xmlns:a16="http://schemas.microsoft.com/office/drawing/2014/main" val="2161882910"/>
                    </a:ext>
                  </a:extLst>
                </a:gridCol>
                <a:gridCol w="593733">
                  <a:extLst>
                    <a:ext uri="{9D8B030D-6E8A-4147-A177-3AD203B41FA5}">
                      <a16:colId xmlns:a16="http://schemas.microsoft.com/office/drawing/2014/main" val="3276556061"/>
                    </a:ext>
                  </a:extLst>
                </a:gridCol>
                <a:gridCol w="593733">
                  <a:extLst>
                    <a:ext uri="{9D8B030D-6E8A-4147-A177-3AD203B41FA5}">
                      <a16:colId xmlns:a16="http://schemas.microsoft.com/office/drawing/2014/main" val="1727766359"/>
                    </a:ext>
                  </a:extLst>
                </a:gridCol>
              </a:tblGrid>
              <a:tr h="51040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다이나맥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보그워너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태원전장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이래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P&amp;E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기타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13025161"/>
                  </a:ext>
                </a:extLst>
              </a:tr>
              <a:tr h="51040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 dirty="0">
                          <a:effectLst/>
                        </a:rPr>
                        <a:t>35%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20%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15%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 dirty="0">
                          <a:effectLst/>
                        </a:rPr>
                        <a:t>10%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10%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 dirty="0">
                          <a:effectLst/>
                        </a:rPr>
                        <a:t>10%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96370040"/>
                  </a:ext>
                </a:extLst>
              </a:tr>
            </a:tbl>
          </a:graphicData>
        </a:graphic>
      </p:graphicFrame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83B7EED5-3E71-424C-AEE9-10C852692E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8187212"/>
              </p:ext>
            </p:extLst>
          </p:nvPr>
        </p:nvGraphicFramePr>
        <p:xfrm>
          <a:off x="1055588" y="5013176"/>
          <a:ext cx="3562400" cy="10081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12480">
                  <a:extLst>
                    <a:ext uri="{9D8B030D-6E8A-4147-A177-3AD203B41FA5}">
                      <a16:colId xmlns:a16="http://schemas.microsoft.com/office/drawing/2014/main" val="2106090863"/>
                    </a:ext>
                  </a:extLst>
                </a:gridCol>
                <a:gridCol w="712480">
                  <a:extLst>
                    <a:ext uri="{9D8B030D-6E8A-4147-A177-3AD203B41FA5}">
                      <a16:colId xmlns:a16="http://schemas.microsoft.com/office/drawing/2014/main" val="1592059081"/>
                    </a:ext>
                  </a:extLst>
                </a:gridCol>
                <a:gridCol w="712480">
                  <a:extLst>
                    <a:ext uri="{9D8B030D-6E8A-4147-A177-3AD203B41FA5}">
                      <a16:colId xmlns:a16="http://schemas.microsoft.com/office/drawing/2014/main" val="762404429"/>
                    </a:ext>
                  </a:extLst>
                </a:gridCol>
                <a:gridCol w="712480">
                  <a:extLst>
                    <a:ext uri="{9D8B030D-6E8A-4147-A177-3AD203B41FA5}">
                      <a16:colId xmlns:a16="http://schemas.microsoft.com/office/drawing/2014/main" val="2397285107"/>
                    </a:ext>
                  </a:extLst>
                </a:gridCol>
                <a:gridCol w="712480">
                  <a:extLst>
                    <a:ext uri="{9D8B030D-6E8A-4147-A177-3AD203B41FA5}">
                      <a16:colId xmlns:a16="http://schemas.microsoft.com/office/drawing/2014/main" val="1960735746"/>
                    </a:ext>
                  </a:extLst>
                </a:gridCol>
              </a:tblGrid>
              <a:tr h="33603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년도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 dirty="0">
                          <a:effectLst/>
                        </a:rPr>
                        <a:t>2018</a:t>
                      </a:r>
                      <a:r>
                        <a:rPr lang="ko-KR" altLang="en-US" sz="1100" u="none" strike="noStrike" dirty="0">
                          <a:effectLst/>
                        </a:rPr>
                        <a:t>년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 dirty="0">
                          <a:effectLst/>
                        </a:rPr>
                        <a:t>2019</a:t>
                      </a:r>
                      <a:r>
                        <a:rPr lang="ko-KR" altLang="en-US" sz="1100" u="none" strike="noStrike" dirty="0">
                          <a:effectLst/>
                        </a:rPr>
                        <a:t>년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 dirty="0">
                          <a:effectLst/>
                        </a:rPr>
                        <a:t>2020</a:t>
                      </a:r>
                      <a:r>
                        <a:rPr lang="ko-KR" altLang="en-US" sz="1100" u="none" strike="noStrike" dirty="0">
                          <a:effectLst/>
                        </a:rPr>
                        <a:t>년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 dirty="0">
                          <a:effectLst/>
                        </a:rPr>
                        <a:t>2021</a:t>
                      </a:r>
                      <a:r>
                        <a:rPr lang="ko-KR" altLang="en-US" sz="1100" u="none" strike="noStrike" dirty="0">
                          <a:effectLst/>
                        </a:rPr>
                        <a:t>년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3981933"/>
                  </a:ext>
                </a:extLst>
              </a:tr>
              <a:tr h="33603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목표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 dirty="0">
                          <a:effectLst/>
                        </a:rPr>
                        <a:t>73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10153069"/>
                  </a:ext>
                </a:extLst>
              </a:tr>
              <a:tr h="33603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>
                          <a:effectLst/>
                        </a:rPr>
                        <a:t>실적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 dirty="0">
                          <a:effectLst/>
                        </a:rPr>
                        <a:t>70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 dirty="0">
                          <a:effectLst/>
                        </a:rPr>
                        <a:t>77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 dirty="0">
                          <a:effectLst/>
                        </a:rPr>
                        <a:t>67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89456224"/>
                  </a:ext>
                </a:extLst>
              </a:tr>
            </a:tbl>
          </a:graphicData>
        </a:graphic>
      </p:graphicFrame>
      <p:graphicFrame>
        <p:nvGraphicFramePr>
          <p:cNvPr id="14" name="차트 13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56814033"/>
              </p:ext>
            </p:extLst>
          </p:nvPr>
        </p:nvGraphicFramePr>
        <p:xfrm>
          <a:off x="4454484" y="1914807"/>
          <a:ext cx="4332357" cy="27192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34873" name="Picture 8" descr="시안2차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42" t="53377" r="59749" b="31429"/>
          <a:stretch>
            <a:fillRect/>
          </a:stretch>
        </p:blipFill>
        <p:spPr bwMode="auto">
          <a:xfrm>
            <a:off x="5163896" y="4040949"/>
            <a:ext cx="536575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74" name="Picture 3" descr="http://www.autodaily.co.kr/news/photo/201510/37802_7258_4243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743" r="87740" b="45325"/>
          <a:stretch>
            <a:fillRect/>
          </a:stretch>
        </p:blipFill>
        <p:spPr bwMode="auto">
          <a:xfrm>
            <a:off x="6545349" y="4248190"/>
            <a:ext cx="357188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75" name="Picture 1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4485" y="3361569"/>
            <a:ext cx="844550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283C603A-2201-4B28-B8C4-5641032CA8B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94" t="60529" r="75002" b="33800"/>
          <a:stretch>
            <a:fillRect/>
          </a:stretch>
        </p:blipFill>
        <p:spPr bwMode="auto">
          <a:xfrm>
            <a:off x="7398255" y="3301379"/>
            <a:ext cx="628232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4">
            <a:extLst>
              <a:ext uri="{FF2B5EF4-FFF2-40B4-BE49-F238E27FC236}">
                <a16:creationId xmlns:a16="http://schemas.microsoft.com/office/drawing/2014/main" id="{07B672AE-D298-411D-97E8-3CBF08CF03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29" b="24185"/>
          <a:stretch>
            <a:fillRect/>
          </a:stretch>
        </p:blipFill>
        <p:spPr bwMode="auto">
          <a:xfrm>
            <a:off x="5061625" y="2852936"/>
            <a:ext cx="610786" cy="357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AutoShape 63"/>
          <p:cNvSpPr>
            <a:spLocks noChangeArrowheads="1"/>
          </p:cNvSpPr>
          <p:nvPr/>
        </p:nvSpPr>
        <p:spPr bwMode="auto">
          <a:xfrm>
            <a:off x="1770063" y="1385888"/>
            <a:ext cx="1358900" cy="35877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anchor="ctr"/>
          <a:lstStyle/>
          <a:p>
            <a:endParaRPr lang="ko-KR" altLang="ko-KR" b="1">
              <a:latin typeface="굴림체" pitchFamily="49" charset="-127"/>
            </a:endParaRPr>
          </a:p>
        </p:txBody>
      </p:sp>
      <p:sp>
        <p:nvSpPr>
          <p:cNvPr id="35843" name="AutoShape 153"/>
          <p:cNvSpPr>
            <a:spLocks noChangeArrowheads="1"/>
          </p:cNvSpPr>
          <p:nvPr/>
        </p:nvSpPr>
        <p:spPr bwMode="auto">
          <a:xfrm>
            <a:off x="7815263" y="1479550"/>
            <a:ext cx="1057275" cy="28733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ko-KR" altLang="en-US" b="1">
              <a:solidFill>
                <a:srgbClr val="000000"/>
              </a:solidFill>
              <a:latin typeface="굴림체" pitchFamily="49" charset="-127"/>
            </a:endParaRPr>
          </a:p>
        </p:txBody>
      </p:sp>
      <p:sp>
        <p:nvSpPr>
          <p:cNvPr id="35844" name="WordArt 63"/>
          <p:cNvSpPr>
            <a:spLocks noChangeArrowheads="1" noChangeShapeType="1" noTextEdit="1"/>
          </p:cNvSpPr>
          <p:nvPr/>
        </p:nvSpPr>
        <p:spPr bwMode="auto">
          <a:xfrm>
            <a:off x="4933950" y="4295775"/>
            <a:ext cx="593725" cy="34607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altLang="ko-KR" sz="3600" kern="10">
                <a:solidFill>
                  <a:srgbClr val="FFFFFF"/>
                </a:solidFill>
                <a:latin typeface="HY헤드라인M"/>
                <a:ea typeface="HY헤드라인M"/>
              </a:rPr>
              <a:t>A</a:t>
            </a:r>
            <a:endParaRPr lang="ko-KR" altLang="en-US" sz="3600" kern="10">
              <a:solidFill>
                <a:srgbClr val="FFFFFF"/>
              </a:solidFill>
              <a:latin typeface="HY헤드라인M"/>
              <a:ea typeface="HY헤드라인M"/>
            </a:endParaRPr>
          </a:p>
        </p:txBody>
      </p:sp>
      <p:sp>
        <p:nvSpPr>
          <p:cNvPr id="35845" name="WordArt 63"/>
          <p:cNvSpPr>
            <a:spLocks noChangeArrowheads="1" noChangeShapeType="1" noTextEdit="1"/>
          </p:cNvSpPr>
          <p:nvPr/>
        </p:nvSpPr>
        <p:spPr bwMode="auto">
          <a:xfrm>
            <a:off x="6121400" y="4295775"/>
            <a:ext cx="593725" cy="34607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altLang="ko-KR" sz="3600" kern="10">
                <a:solidFill>
                  <a:srgbClr val="FFFFFF"/>
                </a:solidFill>
                <a:latin typeface="HY헤드라인M"/>
                <a:ea typeface="HY헤드라인M"/>
              </a:rPr>
              <a:t>B</a:t>
            </a:r>
            <a:endParaRPr lang="ko-KR" altLang="en-US" sz="3600" kern="10">
              <a:solidFill>
                <a:srgbClr val="FFFFFF"/>
              </a:solidFill>
              <a:latin typeface="HY헤드라인M"/>
              <a:ea typeface="HY헤드라인M"/>
            </a:endParaRPr>
          </a:p>
        </p:txBody>
      </p:sp>
      <p:sp>
        <p:nvSpPr>
          <p:cNvPr id="35846" name="WordArt 63"/>
          <p:cNvSpPr>
            <a:spLocks noChangeArrowheads="1" noChangeShapeType="1" noTextEdit="1"/>
          </p:cNvSpPr>
          <p:nvPr/>
        </p:nvSpPr>
        <p:spPr bwMode="auto">
          <a:xfrm>
            <a:off x="7324725" y="4295775"/>
            <a:ext cx="593725" cy="34607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altLang="ko-KR" sz="3600" kern="10">
                <a:solidFill>
                  <a:srgbClr val="FFFFFF"/>
                </a:solidFill>
                <a:latin typeface="HY헤드라인M"/>
                <a:ea typeface="HY헤드라인M"/>
              </a:rPr>
              <a:t>C</a:t>
            </a:r>
            <a:endParaRPr lang="ko-KR" altLang="en-US" sz="3600" kern="10">
              <a:solidFill>
                <a:srgbClr val="FFFFFF"/>
              </a:solidFill>
              <a:latin typeface="HY헤드라인M"/>
              <a:ea typeface="HY헤드라인M"/>
            </a:endParaRPr>
          </a:p>
        </p:txBody>
      </p: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741111"/>
              </p:ext>
            </p:extLst>
          </p:nvPr>
        </p:nvGraphicFramePr>
        <p:xfrm>
          <a:off x="3357563" y="1500188"/>
          <a:ext cx="5635625" cy="441164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165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28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17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50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295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178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5206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6620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latin typeface="+mj-ea"/>
                          <a:ea typeface="+mj-ea"/>
                        </a:rPr>
                        <a:t>순 번</a:t>
                      </a:r>
                    </a:p>
                  </a:txBody>
                  <a:tcPr marL="91433" marR="91433" marT="45716" marB="45716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latin typeface="+mj-ea"/>
                          <a:ea typeface="+mj-ea"/>
                        </a:rPr>
                        <a:t>항 목</a:t>
                      </a:r>
                    </a:p>
                  </a:txBody>
                  <a:tcPr marL="91433" marR="91433" marT="45716" marB="45716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latin typeface="+mj-ea"/>
                          <a:ea typeface="+mj-ea"/>
                        </a:rPr>
                        <a:t>투자 추진방안</a:t>
                      </a:r>
                    </a:p>
                  </a:txBody>
                  <a:tcPr marL="91433" marR="91433" marT="45716" marB="45716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latin typeface="+mj-ea"/>
                          <a:ea typeface="+mj-ea"/>
                        </a:rPr>
                        <a:t>목 표</a:t>
                      </a:r>
                    </a:p>
                  </a:txBody>
                  <a:tcPr marL="91433" marR="91433" marT="45716" marB="45716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latin typeface="+mj-ea"/>
                          <a:ea typeface="+mj-ea"/>
                        </a:rPr>
                        <a:t>일 정</a:t>
                      </a:r>
                    </a:p>
                  </a:txBody>
                  <a:tcPr marL="91433" marR="91433" marT="45716" marB="45716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latin typeface="+mj-ea"/>
                          <a:ea typeface="+mj-ea"/>
                        </a:rPr>
                        <a:t>투자금액</a:t>
                      </a:r>
                    </a:p>
                  </a:txBody>
                  <a:tcPr marL="91433" marR="91433" marT="45716" marB="45716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latin typeface="+mj-ea"/>
                          <a:ea typeface="+mj-ea"/>
                        </a:rPr>
                        <a:t>비고</a:t>
                      </a:r>
                    </a:p>
                  </a:txBody>
                  <a:tcPr marL="91433" marR="91433" marT="45716" marB="45716"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635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latin typeface="+mj-ea"/>
                          <a:ea typeface="+mj-ea"/>
                        </a:rPr>
                        <a:t>1</a:t>
                      </a:r>
                      <a:endParaRPr lang="ko-KR" altLang="en-US" sz="900" b="1" dirty="0">
                        <a:latin typeface="+mj-ea"/>
                        <a:ea typeface="+mj-ea"/>
                      </a:endParaRPr>
                    </a:p>
                  </a:txBody>
                  <a:tcPr marL="91433" marR="91433" marT="45716" marB="45716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latin typeface="+mj-ea"/>
                          <a:ea typeface="+mj-ea"/>
                        </a:rPr>
                        <a:t>교 육</a:t>
                      </a:r>
                    </a:p>
                  </a:txBody>
                  <a:tcPr marL="91433" marR="91433" marT="45716" marB="45716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latin typeface="+mj-ea"/>
                          <a:ea typeface="+mj-ea"/>
                        </a:rPr>
                        <a:t>＊</a:t>
                      </a:r>
                      <a:r>
                        <a:rPr lang="ko-KR" altLang="en-US" sz="900" b="1" dirty="0" err="1">
                          <a:latin typeface="+mj-ea"/>
                          <a:ea typeface="+mj-ea"/>
                        </a:rPr>
                        <a:t>직무별</a:t>
                      </a:r>
                      <a:r>
                        <a:rPr lang="ko-KR" altLang="en-US" sz="900" b="1" dirty="0">
                          <a:latin typeface="+mj-ea"/>
                          <a:ea typeface="+mj-ea"/>
                        </a:rPr>
                        <a:t> 담당자 외부 위탁       전문가 교육</a:t>
                      </a:r>
                      <a:r>
                        <a:rPr lang="ko-KR" altLang="en-US" sz="900" b="1" baseline="0" dirty="0">
                          <a:latin typeface="+mj-ea"/>
                          <a:ea typeface="+mj-ea"/>
                        </a:rPr>
                        <a:t> 실시</a:t>
                      </a:r>
                      <a:endParaRPr lang="ko-KR" altLang="en-US" sz="900" b="1" dirty="0">
                        <a:latin typeface="+mj-ea"/>
                        <a:ea typeface="+mj-ea"/>
                      </a:endParaRPr>
                    </a:p>
                  </a:txBody>
                  <a:tcPr marL="91433" marR="91433" marT="45716" marB="45716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latin typeface="+mj-ea"/>
                          <a:ea typeface="+mj-ea"/>
                        </a:rPr>
                        <a:t>＊인당 </a:t>
                      </a:r>
                      <a:r>
                        <a:rPr lang="en-US" altLang="ko-KR" sz="900" b="1" dirty="0">
                          <a:latin typeface="+mj-ea"/>
                          <a:ea typeface="+mj-ea"/>
                        </a:rPr>
                        <a:t>24</a:t>
                      </a:r>
                      <a:r>
                        <a:rPr lang="ko-KR" altLang="en-US" sz="900" b="1" dirty="0">
                          <a:latin typeface="+mj-ea"/>
                          <a:ea typeface="+mj-ea"/>
                        </a:rPr>
                        <a:t>시간 이상</a:t>
                      </a:r>
                    </a:p>
                  </a:txBody>
                  <a:tcPr marL="91433" marR="91433" marT="45716" marB="45716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latin typeface="+mj-ea"/>
                          <a:ea typeface="+mj-ea"/>
                        </a:rPr>
                        <a:t>2021.12</a:t>
                      </a:r>
                      <a:endParaRPr lang="ko-KR" altLang="en-US" sz="900" b="1" dirty="0">
                        <a:latin typeface="+mj-ea"/>
                        <a:ea typeface="+mj-ea"/>
                      </a:endParaRPr>
                    </a:p>
                  </a:txBody>
                  <a:tcPr marL="91433" marR="91433" marT="45716" marB="45716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latin typeface="+mj-ea"/>
                          <a:ea typeface="+mj-ea"/>
                        </a:rPr>
                        <a:t>5</a:t>
                      </a:r>
                      <a:r>
                        <a:rPr lang="ko-KR" altLang="en-US" sz="900" b="1" dirty="0" err="1">
                          <a:latin typeface="+mj-ea"/>
                          <a:ea typeface="+mj-ea"/>
                        </a:rPr>
                        <a:t>백만원</a:t>
                      </a:r>
                      <a:endParaRPr lang="ko-KR" altLang="en-US" sz="900" b="1" dirty="0">
                        <a:latin typeface="+mj-ea"/>
                        <a:ea typeface="+mj-ea"/>
                      </a:endParaRPr>
                    </a:p>
                  </a:txBody>
                  <a:tcPr marL="91433" marR="91433" marT="45716" marB="45716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dirty="0">
                        <a:latin typeface="+mj-ea"/>
                        <a:ea typeface="+mj-ea"/>
                      </a:endParaRPr>
                    </a:p>
                  </a:txBody>
                  <a:tcPr marL="91433" marR="91433" marT="45716" marB="45716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3635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latin typeface="+mj-ea"/>
                          <a:ea typeface="+mj-ea"/>
                        </a:rPr>
                        <a:t>2</a:t>
                      </a:r>
                      <a:endParaRPr lang="ko-KR" altLang="en-US" sz="900" b="1" dirty="0">
                        <a:latin typeface="+mj-ea"/>
                        <a:ea typeface="+mj-ea"/>
                      </a:endParaRPr>
                    </a:p>
                  </a:txBody>
                  <a:tcPr marL="91433" marR="91433" marT="45716" marB="45716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latin typeface="+mj-ea"/>
                          <a:ea typeface="+mj-ea"/>
                        </a:rPr>
                        <a:t>하드웨어</a:t>
                      </a:r>
                      <a:r>
                        <a:rPr lang="en-US" altLang="ko-KR" sz="900" b="1" dirty="0">
                          <a:latin typeface="+mj-ea"/>
                          <a:ea typeface="+mj-ea"/>
                        </a:rPr>
                        <a:t>SQ</a:t>
                      </a:r>
                      <a:r>
                        <a:rPr lang="en-US" altLang="ko-KR" sz="900" b="1" baseline="0" dirty="0">
                          <a:latin typeface="+mj-ea"/>
                          <a:ea typeface="+mj-ea"/>
                        </a:rPr>
                        <a:t>   </a:t>
                      </a:r>
                      <a:r>
                        <a:rPr lang="ko-KR" altLang="en-US" sz="900" b="1" baseline="0" dirty="0">
                          <a:latin typeface="+mj-ea"/>
                          <a:ea typeface="+mj-ea"/>
                        </a:rPr>
                        <a:t>등급 향상</a:t>
                      </a:r>
                      <a:endParaRPr lang="ko-KR" altLang="en-US" sz="900" b="1" dirty="0">
                        <a:latin typeface="+mj-ea"/>
                        <a:ea typeface="+mj-ea"/>
                      </a:endParaRPr>
                    </a:p>
                  </a:txBody>
                  <a:tcPr marL="91433" marR="91433" marT="45716" marB="45716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latin typeface="+mj-ea"/>
                          <a:ea typeface="+mj-ea"/>
                        </a:rPr>
                        <a:t>＊시스템 안정화                                    ＊세부공법 전문화로  </a:t>
                      </a:r>
                      <a:r>
                        <a:rPr lang="ko-KR" altLang="en-US" sz="900" b="1" dirty="0" err="1">
                          <a:latin typeface="+mj-ea"/>
                          <a:ea typeface="+mj-ea"/>
                        </a:rPr>
                        <a:t>타업체와</a:t>
                      </a:r>
                      <a:endParaRPr lang="en-US" altLang="ko-KR" sz="900" b="1" dirty="0">
                        <a:latin typeface="+mj-ea"/>
                        <a:ea typeface="+mj-ea"/>
                      </a:endParaRPr>
                    </a:p>
                    <a:p>
                      <a:pPr algn="l" latinLnBrk="1"/>
                      <a:r>
                        <a:rPr lang="en-US" altLang="ko-KR" sz="900" b="1" dirty="0">
                          <a:latin typeface="+mj-ea"/>
                          <a:ea typeface="+mj-ea"/>
                        </a:rPr>
                        <a:t>   </a:t>
                      </a:r>
                      <a:r>
                        <a:rPr lang="ko-KR" altLang="en-US" sz="900" b="1" dirty="0">
                          <a:latin typeface="+mj-ea"/>
                          <a:ea typeface="+mj-ea"/>
                        </a:rPr>
                        <a:t>차별성 강조</a:t>
                      </a:r>
                    </a:p>
                  </a:txBody>
                  <a:tcPr marL="91433" marR="91433" marT="45716" marB="45716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latin typeface="+mj-ea"/>
                          <a:ea typeface="+mj-ea"/>
                        </a:rPr>
                        <a:t>＊하드웨어  </a:t>
                      </a:r>
                      <a:r>
                        <a:rPr lang="en-US" altLang="ko-KR" sz="900" b="1" dirty="0">
                          <a:latin typeface="+mj-ea"/>
                          <a:ea typeface="+mj-ea"/>
                        </a:rPr>
                        <a:t>SQ S</a:t>
                      </a:r>
                      <a:r>
                        <a:rPr lang="ko-KR" altLang="en-US" sz="900" b="1" dirty="0">
                          <a:latin typeface="+mj-ea"/>
                          <a:ea typeface="+mj-ea"/>
                        </a:rPr>
                        <a:t>등급 획득</a:t>
                      </a:r>
                    </a:p>
                  </a:txBody>
                  <a:tcPr marL="91433" marR="91433" marT="45716" marB="45716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latin typeface="+mj-ea"/>
                          <a:ea typeface="+mj-ea"/>
                        </a:rPr>
                        <a:t>2021.12</a:t>
                      </a:r>
                      <a:endParaRPr lang="ko-KR" altLang="en-US" sz="900" b="1" dirty="0">
                        <a:latin typeface="+mj-ea"/>
                        <a:ea typeface="+mj-ea"/>
                      </a:endParaRPr>
                    </a:p>
                  </a:txBody>
                  <a:tcPr marL="91433" marR="91433" marT="45716" marB="45716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latin typeface="+mj-ea"/>
                          <a:ea typeface="+mj-ea"/>
                        </a:rPr>
                        <a:t>2</a:t>
                      </a:r>
                      <a:r>
                        <a:rPr lang="ko-KR" altLang="en-US" sz="900" b="1" dirty="0" err="1">
                          <a:latin typeface="+mj-ea"/>
                          <a:ea typeface="+mj-ea"/>
                        </a:rPr>
                        <a:t>억원</a:t>
                      </a:r>
                      <a:endParaRPr lang="ko-KR" altLang="en-US" sz="900" b="1" dirty="0">
                        <a:latin typeface="+mj-ea"/>
                        <a:ea typeface="+mj-ea"/>
                      </a:endParaRPr>
                    </a:p>
                  </a:txBody>
                  <a:tcPr marL="91433" marR="91433" marT="45716" marB="45716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dirty="0">
                        <a:latin typeface="+mj-ea"/>
                        <a:ea typeface="+mj-ea"/>
                      </a:endParaRPr>
                    </a:p>
                  </a:txBody>
                  <a:tcPr marL="91433" marR="91433" marT="45716" marB="45716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3635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latin typeface="+mj-ea"/>
                          <a:ea typeface="+mj-ea"/>
                        </a:rPr>
                        <a:t>3</a:t>
                      </a:r>
                      <a:endParaRPr lang="ko-KR" altLang="en-US" sz="900" b="1" dirty="0">
                        <a:latin typeface="+mj-ea"/>
                        <a:ea typeface="+mj-ea"/>
                      </a:endParaRPr>
                    </a:p>
                  </a:txBody>
                  <a:tcPr marL="91433" marR="91433" marT="45716" marB="45716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latin typeface="+mj-ea"/>
                          <a:ea typeface="+mj-ea"/>
                        </a:rPr>
                        <a:t>ERP SYSTEM</a:t>
                      </a:r>
                      <a:endParaRPr lang="ko-KR" altLang="en-US" sz="900" b="1" dirty="0">
                        <a:latin typeface="+mj-ea"/>
                        <a:ea typeface="+mj-ea"/>
                      </a:endParaRPr>
                    </a:p>
                  </a:txBody>
                  <a:tcPr marL="91433" marR="91433" marT="45716" marB="45716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latin typeface="+mj-ea"/>
                          <a:ea typeface="+mj-ea"/>
                        </a:rPr>
                        <a:t>＊</a:t>
                      </a:r>
                      <a:r>
                        <a:rPr lang="en-US" altLang="ko-KR" sz="900" b="1" dirty="0">
                          <a:latin typeface="+mj-ea"/>
                          <a:ea typeface="+mj-ea"/>
                        </a:rPr>
                        <a:t>ERP SYSTEM </a:t>
                      </a:r>
                      <a:r>
                        <a:rPr lang="ko-KR" altLang="en-US" sz="900" b="1" dirty="0">
                          <a:latin typeface="+mj-ea"/>
                          <a:ea typeface="+mj-ea"/>
                        </a:rPr>
                        <a:t>안정화</a:t>
                      </a:r>
                      <a:endParaRPr lang="en-US" altLang="ko-KR" sz="900" b="1" dirty="0">
                        <a:latin typeface="+mj-ea"/>
                        <a:ea typeface="+mj-ea"/>
                      </a:endParaRPr>
                    </a:p>
                    <a:p>
                      <a:pPr algn="l" latinLnBrk="1"/>
                      <a:r>
                        <a:rPr lang="en-US" altLang="ko-KR" sz="900" b="1" dirty="0">
                          <a:latin typeface="+mj-ea"/>
                          <a:ea typeface="+mj-ea"/>
                        </a:rPr>
                        <a:t> * </a:t>
                      </a:r>
                      <a:r>
                        <a:rPr lang="ko-KR" altLang="en-US" sz="900" b="1" dirty="0">
                          <a:latin typeface="+mj-ea"/>
                          <a:ea typeface="+mj-ea"/>
                        </a:rPr>
                        <a:t>자주검사 전산 등록</a:t>
                      </a:r>
                      <a:r>
                        <a:rPr lang="en-US" altLang="ko-KR" sz="900" b="1" dirty="0">
                          <a:latin typeface="+mj-ea"/>
                          <a:ea typeface="+mj-ea"/>
                        </a:rPr>
                        <a:t>,</a:t>
                      </a:r>
                      <a:r>
                        <a:rPr lang="ko-KR" altLang="en-US" sz="900" b="1" dirty="0">
                          <a:latin typeface="+mj-ea"/>
                          <a:ea typeface="+mj-ea"/>
                        </a:rPr>
                        <a:t>기록</a:t>
                      </a:r>
                    </a:p>
                  </a:txBody>
                  <a:tcPr marL="91433" marR="91433" marT="45716" marB="45716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b="1" dirty="0">
                          <a:latin typeface="+mj-ea"/>
                          <a:ea typeface="+mj-ea"/>
                        </a:rPr>
                        <a:t>＊바코드  전산시스템 실용화</a:t>
                      </a:r>
                    </a:p>
                  </a:txBody>
                  <a:tcPr marL="91433" marR="91433" marT="45716" marB="45716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latin typeface="+mj-ea"/>
                          <a:ea typeface="+mj-ea"/>
                        </a:rPr>
                        <a:t>2021.12</a:t>
                      </a:r>
                      <a:endParaRPr lang="ko-KR" altLang="en-US" sz="900" b="1" dirty="0">
                        <a:latin typeface="+mj-ea"/>
                        <a:ea typeface="+mj-ea"/>
                      </a:endParaRPr>
                    </a:p>
                  </a:txBody>
                  <a:tcPr marL="91433" marR="91433" marT="45716" marB="45716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latin typeface="+mj-ea"/>
                          <a:ea typeface="+mj-ea"/>
                        </a:rPr>
                        <a:t>1.5</a:t>
                      </a:r>
                      <a:r>
                        <a:rPr lang="ko-KR" altLang="en-US" sz="900" b="1" dirty="0" err="1">
                          <a:latin typeface="+mj-ea"/>
                          <a:ea typeface="+mj-ea"/>
                        </a:rPr>
                        <a:t>억원</a:t>
                      </a:r>
                      <a:endParaRPr lang="ko-KR" altLang="en-US" sz="900" b="1" dirty="0">
                        <a:latin typeface="+mj-ea"/>
                        <a:ea typeface="+mj-ea"/>
                      </a:endParaRPr>
                    </a:p>
                  </a:txBody>
                  <a:tcPr marL="91433" marR="91433" marT="45716" marB="45716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dirty="0">
                        <a:latin typeface="+mj-ea"/>
                        <a:ea typeface="+mj-ea"/>
                      </a:endParaRPr>
                    </a:p>
                  </a:txBody>
                  <a:tcPr marL="91433" marR="91433" marT="45716" marB="45716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3635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latin typeface="+mj-ea"/>
                          <a:ea typeface="+mj-ea"/>
                        </a:rPr>
                        <a:t>4</a:t>
                      </a:r>
                      <a:endParaRPr lang="ko-KR" altLang="en-US" sz="900" b="1" dirty="0">
                        <a:latin typeface="+mj-ea"/>
                        <a:ea typeface="+mj-ea"/>
                      </a:endParaRPr>
                    </a:p>
                  </a:txBody>
                  <a:tcPr marL="91433" marR="91433" marT="45716" marB="45716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latin typeface="+mj-ea"/>
                          <a:ea typeface="+mj-ea"/>
                        </a:rPr>
                        <a:t>업무  전산화</a:t>
                      </a:r>
                    </a:p>
                  </a:txBody>
                  <a:tcPr marL="91433" marR="91433" marT="45716" marB="45716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1" dirty="0">
                          <a:latin typeface="+mj-ea"/>
                          <a:ea typeface="+mj-ea"/>
                        </a:rPr>
                        <a:t>＊ 홈페이지 구축                    </a:t>
                      </a:r>
                      <a:r>
                        <a:rPr lang="ko-KR" altLang="en-US" sz="900" b="1" kern="1200" dirty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＊ </a:t>
                      </a:r>
                      <a:r>
                        <a:rPr lang="ko-KR" altLang="en-US" sz="900" b="1" kern="1200" dirty="0" err="1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협력사</a:t>
                      </a:r>
                      <a:r>
                        <a:rPr lang="ko-KR" altLang="en-US" sz="900" b="1" kern="1200" dirty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 성적서 전산관리</a:t>
                      </a:r>
                    </a:p>
                    <a:p>
                      <a:pPr algn="l" latinLnBrk="1"/>
                      <a:endParaRPr lang="ko-KR" altLang="en-US" sz="900" b="1" dirty="0">
                        <a:latin typeface="+mj-ea"/>
                        <a:ea typeface="+mj-ea"/>
                      </a:endParaRPr>
                    </a:p>
                  </a:txBody>
                  <a:tcPr marL="91433" marR="91433" marT="45716" marB="45716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b="1" dirty="0">
                          <a:latin typeface="+mj-ea"/>
                          <a:ea typeface="+mj-ea"/>
                        </a:rPr>
                        <a:t>* </a:t>
                      </a:r>
                      <a:r>
                        <a:rPr lang="ko-KR" altLang="en-US" sz="900" b="1" dirty="0">
                          <a:latin typeface="+mj-ea"/>
                          <a:ea typeface="+mj-ea"/>
                        </a:rPr>
                        <a:t>품질</a:t>
                      </a:r>
                      <a:r>
                        <a:rPr lang="en-US" altLang="ko-KR" sz="900" b="1" dirty="0">
                          <a:latin typeface="+mj-ea"/>
                          <a:ea typeface="+mj-ea"/>
                        </a:rPr>
                        <a:t>/</a:t>
                      </a:r>
                      <a:r>
                        <a:rPr lang="ko-KR" altLang="en-US" sz="900" b="1" dirty="0">
                          <a:latin typeface="+mj-ea"/>
                          <a:ea typeface="+mj-ea"/>
                        </a:rPr>
                        <a:t>영업             전산화 관리</a:t>
                      </a:r>
                    </a:p>
                  </a:txBody>
                  <a:tcPr marL="91433" marR="91433" marT="45716" marB="45716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latin typeface="+mj-ea"/>
                          <a:ea typeface="+mj-ea"/>
                        </a:rPr>
                        <a:t>2021.12</a:t>
                      </a:r>
                      <a:endParaRPr lang="ko-KR" altLang="en-US" sz="900" b="1" dirty="0">
                        <a:latin typeface="+mj-ea"/>
                        <a:ea typeface="+mj-ea"/>
                      </a:endParaRPr>
                    </a:p>
                  </a:txBody>
                  <a:tcPr marL="91433" marR="91433" marT="45716" marB="45716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b="1" dirty="0">
                          <a:latin typeface="+mj-ea"/>
                          <a:ea typeface="+mj-ea"/>
                        </a:rPr>
                        <a:t>1</a:t>
                      </a:r>
                      <a:r>
                        <a:rPr lang="ko-KR" altLang="en-US" sz="900" b="1" dirty="0" err="1">
                          <a:latin typeface="+mj-ea"/>
                          <a:ea typeface="+mj-ea"/>
                        </a:rPr>
                        <a:t>천만원</a:t>
                      </a:r>
                      <a:endParaRPr lang="ko-KR" altLang="en-US" sz="900" b="1" dirty="0">
                        <a:latin typeface="+mj-ea"/>
                        <a:ea typeface="+mj-ea"/>
                      </a:endParaRPr>
                    </a:p>
                  </a:txBody>
                  <a:tcPr marL="91433" marR="91433" marT="45716" marB="45716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900" b="1" dirty="0">
                        <a:latin typeface="+mj-ea"/>
                        <a:ea typeface="+mj-ea"/>
                      </a:endParaRPr>
                    </a:p>
                  </a:txBody>
                  <a:tcPr marL="91433" marR="91433" marT="45716" marB="45716"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3" name="슬라이드 번호 개체 틀 12"/>
          <p:cNvSpPr>
            <a:spLocks noGrp="1"/>
          </p:cNvSpPr>
          <p:nvPr>
            <p:ph type="sldNum" sz="quarter" idx="11"/>
          </p:nvPr>
        </p:nvSpPr>
        <p:spPr>
          <a:xfrm>
            <a:off x="6929438" y="6492875"/>
            <a:ext cx="2133600" cy="365125"/>
          </a:xfrm>
        </p:spPr>
        <p:txBody>
          <a:bodyPr/>
          <a:lstStyle/>
          <a:p>
            <a:pPr algn="r">
              <a:defRPr/>
            </a:pPr>
            <a:fld id="{A7C13C5C-0591-4FCB-AC35-B9632A1FF651}" type="slidenum">
              <a:rPr lang="ko-KR" altLang="en-US" smtClean="0"/>
              <a:pPr algn="r">
                <a:defRPr/>
              </a:pPr>
              <a:t>24</a:t>
            </a:fld>
            <a:endParaRPr lang="ko-KR" altLang="en-US" dirty="0"/>
          </a:p>
        </p:txBody>
      </p:sp>
      <p:pic>
        <p:nvPicPr>
          <p:cNvPr id="17" name="그림 16" descr="ugcCA9AQLD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48" y="1478062"/>
            <a:ext cx="1928826" cy="277077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8" name="그림 17" descr="ugcCAZNEYX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596" y="4286256"/>
            <a:ext cx="2786082" cy="19126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9" name="TextBox 18"/>
          <p:cNvSpPr txBox="1"/>
          <p:nvPr/>
        </p:nvSpPr>
        <p:spPr>
          <a:xfrm>
            <a:off x="500066" y="785794"/>
            <a:ext cx="3286116" cy="40005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2000" b="1" dirty="0">
                <a:solidFill>
                  <a:schemeClr val="bg1"/>
                </a:solidFill>
                <a:latin typeface="+mj-ea"/>
                <a:ea typeface="+mj-ea"/>
              </a:rPr>
              <a:t>11. </a:t>
            </a:r>
            <a:r>
              <a:rPr lang="ko-KR" altLang="en-US" sz="2000" b="1" dirty="0">
                <a:solidFill>
                  <a:schemeClr val="bg1"/>
                </a:solidFill>
                <a:latin typeface="+mj-ea"/>
                <a:ea typeface="+mj-ea"/>
              </a:rPr>
              <a:t>중장기 투자계획</a:t>
            </a:r>
          </a:p>
        </p:txBody>
      </p: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929438" y="6492875"/>
            <a:ext cx="2133600" cy="365125"/>
          </a:xfrm>
        </p:spPr>
        <p:txBody>
          <a:bodyPr/>
          <a:lstStyle/>
          <a:p>
            <a:pPr algn="r">
              <a:defRPr/>
            </a:pPr>
            <a:fld id="{F4FC5C8C-4F7D-4534-8F36-7AEC43CE540D}" type="slidenum">
              <a:rPr lang="ko-KR" altLang="en-US" smtClean="0"/>
              <a:pPr algn="r">
                <a:defRPr/>
              </a:pPr>
              <a:t>25</a:t>
            </a:fld>
            <a:endParaRPr lang="ko-KR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00066" y="785794"/>
            <a:ext cx="3286116" cy="40005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2000" b="1" dirty="0">
                <a:solidFill>
                  <a:schemeClr val="bg1"/>
                </a:solidFill>
                <a:latin typeface="+mj-ea"/>
                <a:ea typeface="+mj-ea"/>
              </a:rPr>
              <a:t>12. </a:t>
            </a:r>
            <a:r>
              <a:rPr lang="ko-KR" altLang="en-US" sz="2000" b="1" dirty="0">
                <a:solidFill>
                  <a:schemeClr val="bg1"/>
                </a:solidFill>
                <a:latin typeface="+mj-ea"/>
                <a:ea typeface="+mj-ea"/>
              </a:rPr>
              <a:t>인증 현황</a:t>
            </a:r>
          </a:p>
        </p:txBody>
      </p:sp>
      <p:pic>
        <p:nvPicPr>
          <p:cNvPr id="24" name="그림 23" descr="e_f5_bc_EXT_939940671_0_26260287428624507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0072" y="435745"/>
            <a:ext cx="1714512" cy="150019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15" name="TextBox 14"/>
          <p:cNvSpPr txBox="1"/>
          <p:nvPr/>
        </p:nvSpPr>
        <p:spPr>
          <a:xfrm>
            <a:off x="3563888" y="5785445"/>
            <a:ext cx="2214562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ko-KR" sz="1400" b="1" dirty="0">
                <a:solidFill>
                  <a:srgbClr val="002060"/>
                </a:solidFill>
                <a:latin typeface="+mj-ea"/>
                <a:ea typeface="+mj-ea"/>
              </a:rPr>
              <a:t>ISO</a:t>
            </a:r>
            <a:r>
              <a:rPr lang="ko-KR" altLang="en-US" sz="1400" b="1" dirty="0">
                <a:solidFill>
                  <a:srgbClr val="002060"/>
                </a:solidFill>
                <a:latin typeface="+mj-ea"/>
                <a:ea typeface="+mj-ea"/>
              </a:rPr>
              <a:t> </a:t>
            </a:r>
            <a:r>
              <a:rPr lang="en-US" altLang="ko-KR" sz="1400" b="1" dirty="0">
                <a:solidFill>
                  <a:srgbClr val="002060"/>
                </a:solidFill>
                <a:latin typeface="+mj-ea"/>
                <a:ea typeface="+mj-ea"/>
              </a:rPr>
              <a:t>14001</a:t>
            </a:r>
            <a:r>
              <a:rPr lang="ko-KR" altLang="en-US" sz="1400" b="1" dirty="0">
                <a:solidFill>
                  <a:srgbClr val="002060"/>
                </a:solidFill>
                <a:latin typeface="+mj-ea"/>
                <a:ea typeface="+mj-ea"/>
              </a:rPr>
              <a:t>환경 인증서</a:t>
            </a:r>
            <a:endParaRPr lang="en-US" altLang="ko-KR" sz="1400" b="1" dirty="0">
              <a:solidFill>
                <a:srgbClr val="002060"/>
              </a:solidFill>
              <a:latin typeface="+mj-ea"/>
              <a:ea typeface="+mj-ea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27584" y="5786437"/>
            <a:ext cx="228600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ko-KR" altLang="en-US" sz="1400" b="1" dirty="0" err="1">
                <a:solidFill>
                  <a:srgbClr val="002060"/>
                </a:solidFill>
                <a:latin typeface="+mj-ea"/>
                <a:ea typeface="+mj-ea"/>
              </a:rPr>
              <a:t>현대차</a:t>
            </a:r>
            <a:r>
              <a:rPr lang="ko-KR" altLang="en-US" sz="1400" b="1" dirty="0">
                <a:solidFill>
                  <a:srgbClr val="002060"/>
                </a:solidFill>
                <a:latin typeface="+mj-ea"/>
                <a:ea typeface="+mj-ea"/>
              </a:rPr>
              <a:t> 그룹 </a:t>
            </a:r>
            <a:r>
              <a:rPr lang="en-US" altLang="ko-KR" sz="1400" b="1" dirty="0">
                <a:solidFill>
                  <a:srgbClr val="002060"/>
                </a:solidFill>
                <a:latin typeface="+mj-ea"/>
                <a:ea typeface="+mj-ea"/>
              </a:rPr>
              <a:t>SQ</a:t>
            </a:r>
            <a:r>
              <a:rPr lang="ko-KR" altLang="en-US" sz="1400" b="1" dirty="0">
                <a:solidFill>
                  <a:srgbClr val="002060"/>
                </a:solidFill>
                <a:latin typeface="+mj-ea"/>
                <a:ea typeface="+mj-ea"/>
              </a:rPr>
              <a:t>인증서</a:t>
            </a:r>
            <a:endParaRPr lang="en-US" altLang="ko-KR" sz="1400" b="1" dirty="0">
              <a:solidFill>
                <a:srgbClr val="002060"/>
              </a:solidFill>
              <a:latin typeface="+mj-ea"/>
              <a:ea typeface="+mj-ea"/>
            </a:endParaRPr>
          </a:p>
          <a:p>
            <a:pPr algn="ctr">
              <a:defRPr/>
            </a:pPr>
            <a:r>
              <a:rPr lang="en-US" altLang="ko-KR" sz="1400" b="1" dirty="0">
                <a:solidFill>
                  <a:srgbClr val="FF0000"/>
                </a:solidFill>
                <a:latin typeface="+mj-ea"/>
                <a:ea typeface="+mj-ea"/>
              </a:rPr>
              <a:t>(</a:t>
            </a:r>
            <a:r>
              <a:rPr lang="ko-KR" altLang="en-US" sz="1400" b="1" dirty="0">
                <a:solidFill>
                  <a:srgbClr val="FF0000"/>
                </a:solidFill>
                <a:latin typeface="+mj-ea"/>
                <a:ea typeface="+mj-ea"/>
              </a:rPr>
              <a:t>하드웨어단조 </a:t>
            </a:r>
            <a:r>
              <a:rPr lang="en-US" altLang="ko-KR" sz="1400" b="1" dirty="0">
                <a:solidFill>
                  <a:srgbClr val="FF0000"/>
                </a:solidFill>
                <a:latin typeface="+mj-ea"/>
                <a:ea typeface="+mj-ea"/>
              </a:rPr>
              <a:t>A</a:t>
            </a:r>
            <a:r>
              <a:rPr lang="ko-KR" altLang="en-US" sz="1400" b="1" dirty="0">
                <a:solidFill>
                  <a:srgbClr val="FF0000"/>
                </a:solidFill>
                <a:latin typeface="+mj-ea"/>
                <a:ea typeface="+mj-ea"/>
              </a:rPr>
              <a:t>등급</a:t>
            </a:r>
            <a:r>
              <a:rPr lang="en-US" altLang="ko-KR" sz="1400" b="1" dirty="0">
                <a:solidFill>
                  <a:srgbClr val="FF0000"/>
                </a:solidFill>
                <a:latin typeface="+mj-ea"/>
                <a:ea typeface="+mj-ea"/>
              </a:rPr>
              <a:t>)</a:t>
            </a:r>
            <a:endParaRPr lang="ko-KR" altLang="en-US" sz="14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286500" y="5786438"/>
            <a:ext cx="2071688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ko-KR" sz="1400" b="1" dirty="0">
                <a:solidFill>
                  <a:srgbClr val="002060"/>
                </a:solidFill>
                <a:latin typeface="+mj-ea"/>
                <a:ea typeface="+mj-ea"/>
              </a:rPr>
              <a:t>IATF 16949 </a:t>
            </a:r>
            <a:r>
              <a:rPr lang="ko-KR" altLang="en-US" sz="1400" b="1" dirty="0">
                <a:solidFill>
                  <a:srgbClr val="002060"/>
                </a:solidFill>
                <a:latin typeface="+mj-ea"/>
                <a:ea typeface="+mj-ea"/>
              </a:rPr>
              <a:t>인증서</a:t>
            </a:r>
            <a:endParaRPr lang="en-US" altLang="ko-KR" sz="1400" b="1" dirty="0">
              <a:solidFill>
                <a:srgbClr val="002060"/>
              </a:solidFill>
              <a:latin typeface="+mj-ea"/>
              <a:ea typeface="+mj-ea"/>
            </a:endParaRPr>
          </a:p>
          <a:p>
            <a:pPr algn="ctr">
              <a:defRPr/>
            </a:pPr>
            <a:r>
              <a:rPr lang="en-US" altLang="ko-KR" sz="1400" b="1" dirty="0">
                <a:solidFill>
                  <a:srgbClr val="002060"/>
                </a:solidFill>
                <a:latin typeface="+mj-ea"/>
                <a:ea typeface="+mj-ea"/>
              </a:rPr>
              <a:t>(2019.2~2022.2)</a:t>
            </a:r>
            <a:endParaRPr lang="ko-KR" altLang="en-US" sz="1400" b="1" dirty="0">
              <a:solidFill>
                <a:srgbClr val="002060"/>
              </a:solidFill>
              <a:latin typeface="+mj-ea"/>
              <a:ea typeface="+mj-ea"/>
            </a:endParaRPr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0BDAB8D5-8D36-48F4-BB26-6BD8D5E044E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297" t="24962" r="36307" b="6959"/>
          <a:stretch/>
        </p:blipFill>
        <p:spPr>
          <a:xfrm>
            <a:off x="6209317" y="2255843"/>
            <a:ext cx="2395131" cy="334803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relaxedInset"/>
            <a:extrusionClr>
              <a:srgbClr val="000000"/>
            </a:extrusionClr>
          </a:sp3d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8576427C-AFE3-478C-9DA6-C083ECFC0D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1574" y="2359882"/>
            <a:ext cx="2214562" cy="322935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obliqueTopLeft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E1ED7E2D-C2BB-4A71-82BB-CA91D03D59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453" y="2348880"/>
            <a:ext cx="2395131" cy="322935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obliqueTopLeft"/>
            <a:lightRig rig="threePt" dir="t">
              <a:rot lat="0" lon="0" rev="2100000"/>
            </a:lightRig>
          </a:scene3d>
          <a:sp3d extrusionH="25400">
            <a:bevelT w="304800" h="152400" prst="divot"/>
            <a:extrusionClr>
              <a:srgbClr val="000000"/>
            </a:extrusionClr>
          </a:sp3d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슬라이드 번호 개체 틀 8"/>
          <p:cNvSpPr>
            <a:spLocks noGrp="1"/>
          </p:cNvSpPr>
          <p:nvPr>
            <p:ph type="sldNum" sz="quarter" idx="10"/>
          </p:nvPr>
        </p:nvSpPr>
        <p:spPr>
          <a:xfrm>
            <a:off x="6929438" y="6492875"/>
            <a:ext cx="2133600" cy="365125"/>
          </a:xfrm>
        </p:spPr>
        <p:txBody>
          <a:bodyPr/>
          <a:lstStyle/>
          <a:p>
            <a:pPr algn="r">
              <a:defRPr/>
            </a:pPr>
            <a:fld id="{0E18E577-3801-4B56-8CEA-9B4570A2AAE7}" type="slidenum">
              <a:rPr lang="ko-KR" altLang="en-US" smtClean="0"/>
              <a:pPr algn="r">
                <a:defRPr/>
              </a:pPr>
              <a:t>26</a:t>
            </a:fld>
            <a:endParaRPr lang="ko-KR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00066" y="785794"/>
            <a:ext cx="3286116" cy="40005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sz="2000" b="1" dirty="0">
                <a:solidFill>
                  <a:schemeClr val="bg1"/>
                </a:solidFill>
                <a:latin typeface="+mj-ea"/>
                <a:ea typeface="+mj-ea"/>
              </a:rPr>
              <a:t>13. </a:t>
            </a:r>
            <a:r>
              <a:rPr lang="ko-KR" altLang="en-US" sz="2000" b="1" dirty="0">
                <a:solidFill>
                  <a:schemeClr val="bg1"/>
                </a:solidFill>
                <a:latin typeface="+mj-ea"/>
                <a:ea typeface="+mj-ea"/>
              </a:rPr>
              <a:t>지적재산권 보유현황</a:t>
            </a:r>
          </a:p>
        </p:txBody>
      </p:sp>
      <p:sp>
        <p:nvSpPr>
          <p:cNvPr id="20" name="WordArt 6"/>
          <p:cNvSpPr>
            <a:spLocks noChangeArrowheads="1" noChangeShapeType="1" noTextEdit="1"/>
          </p:cNvSpPr>
          <p:nvPr/>
        </p:nvSpPr>
        <p:spPr bwMode="auto">
          <a:xfrm>
            <a:off x="4572000" y="5643578"/>
            <a:ext cx="3000396" cy="428628"/>
          </a:xfrm>
          <a:prstGeom prst="rect">
            <a:avLst/>
          </a:prstGeom>
          <a:noFill/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altLang="ko-KR" sz="3600" kern="10" dirty="0">
                <a:ln w="19050">
                  <a:noFill/>
                  <a:round/>
                  <a:headEnd/>
                  <a:tailEnd/>
                </a:ln>
                <a:solidFill>
                  <a:srgbClr val="003399"/>
                </a:solidFill>
                <a:latin typeface="나눔고딕 ExtraBold" pitchFamily="50" charset="-127"/>
                <a:ea typeface="나눔고딕 ExtraBold" pitchFamily="50" charset="-127"/>
              </a:rPr>
              <a:t>TERMINAL ASM </a:t>
            </a:r>
            <a:r>
              <a:rPr lang="ko-KR" altLang="en-US" sz="3600" kern="10" dirty="0">
                <a:ln w="19050">
                  <a:noFill/>
                  <a:round/>
                  <a:headEnd/>
                  <a:tailEnd/>
                </a:ln>
                <a:solidFill>
                  <a:srgbClr val="003399"/>
                </a:solidFill>
                <a:latin typeface="나눔고딕 ExtraBold" pitchFamily="50" charset="-127"/>
                <a:ea typeface="나눔고딕 ExtraBold" pitchFamily="50" charset="-127"/>
              </a:rPr>
              <a:t>제작방법</a:t>
            </a:r>
          </a:p>
        </p:txBody>
      </p:sp>
      <p:pic>
        <p:nvPicPr>
          <p:cNvPr id="15" name="그림 14" descr="스틸터미널 특허증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357313"/>
            <a:ext cx="2841625" cy="3911600"/>
          </a:xfrm>
          <a:prstGeom prst="rect">
            <a:avLst/>
          </a:prstGeom>
          <a:ln w="190500" cap="rnd" cmpd="thickThin">
            <a:solidFill>
              <a:schemeClr val="bg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8FAAB13-6A88-42A5-9EE9-99BD0DC83D55}" type="slidenum">
              <a:rPr lang="ko-KR" altLang="en-US" smtClean="0"/>
              <a:pPr>
                <a:defRPr/>
              </a:pPr>
              <a:t>27</a:t>
            </a:fld>
            <a:r>
              <a:rPr lang="en-US" altLang="ko-KR"/>
              <a:t>/33</a:t>
            </a:r>
            <a:endParaRPr lang="ko-KR" altLang="en-US" dirty="0"/>
          </a:p>
        </p:txBody>
      </p:sp>
      <p:sp>
        <p:nvSpPr>
          <p:cNvPr id="38915" name="Text Box 2052"/>
          <p:cNvSpPr txBox="1">
            <a:spLocks noChangeArrowheads="1"/>
          </p:cNvSpPr>
          <p:nvPr/>
        </p:nvSpPr>
        <p:spPr bwMode="auto">
          <a:xfrm>
            <a:off x="1714500" y="857250"/>
            <a:ext cx="5656263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r>
              <a:rPr lang="ko-KR" altLang="en-US" sz="8000">
                <a:solidFill>
                  <a:schemeClr val="accent2"/>
                </a:solidFill>
                <a:latin typeface="HY태백B" pitchFamily="18" charset="-127"/>
                <a:ea typeface="HY태백B" pitchFamily="18" charset="-127"/>
              </a:rPr>
              <a:t>감사합니다</a:t>
            </a:r>
            <a:r>
              <a:rPr lang="en-US" altLang="ko-KR" sz="8000">
                <a:solidFill>
                  <a:schemeClr val="accent2"/>
                </a:solidFill>
                <a:latin typeface="HY태백B" pitchFamily="18" charset="-127"/>
                <a:ea typeface="HY태백B" pitchFamily="18" charset="-127"/>
              </a:rPr>
              <a:t>.</a:t>
            </a:r>
          </a:p>
        </p:txBody>
      </p:sp>
      <p:pic>
        <p:nvPicPr>
          <p:cNvPr id="38916" name="Picture 2050" descr="풍경표지 cop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t="39067" r="38887" b="54845"/>
          <a:stretch>
            <a:fillRect/>
          </a:stretch>
        </p:blipFill>
        <p:spPr bwMode="auto">
          <a:xfrm>
            <a:off x="1857375" y="2143125"/>
            <a:ext cx="5214938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7" name="슬라이드 번호 개체 틀 13"/>
          <p:cNvSpPr txBox="1">
            <a:spLocks/>
          </p:cNvSpPr>
          <p:nvPr/>
        </p:nvSpPr>
        <p:spPr bwMode="auto">
          <a:xfrm>
            <a:off x="7010400" y="6492875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r" eaLnBrk="1" hangingPunct="1"/>
            <a:fld id="{B16C833D-8544-408C-A360-F534090BA3CF}" type="slidenum">
              <a:rPr lang="ko-KR" altLang="en-US">
                <a:solidFill>
                  <a:schemeClr val="bg1"/>
                </a:solidFill>
              </a:rPr>
              <a:pPr algn="r" eaLnBrk="1" hangingPunct="1"/>
              <a:t>27</a:t>
            </a:fld>
            <a:endParaRPr lang="ko-KR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7896</TotalTime>
  <Words>1340</Words>
  <Application>Microsoft Office PowerPoint</Application>
  <PresentationFormat>화면 슬라이드 쇼(4:3)</PresentationFormat>
  <Paragraphs>439</Paragraphs>
  <Slides>27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12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27</vt:i4>
      </vt:variant>
    </vt:vector>
  </HeadingPairs>
  <TitlesOfParts>
    <vt:vector size="40" baseType="lpstr">
      <vt:lpstr>HY강B</vt:lpstr>
      <vt:lpstr>HY강M</vt:lpstr>
      <vt:lpstr>HY울릉도M</vt:lpstr>
      <vt:lpstr>HY태백B</vt:lpstr>
      <vt:lpstr>HY헤드라인M</vt:lpstr>
      <vt:lpstr>굴림</vt:lpstr>
      <vt:lpstr>굴림체</vt:lpstr>
      <vt:lpstr>나눔고딕 ExtraBold</vt:lpstr>
      <vt:lpstr>돋움</vt:lpstr>
      <vt:lpstr>맑은 고딕</vt:lpstr>
      <vt:lpstr>Arial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작업pc1</dc:creator>
  <cp:lastModifiedBy>user</cp:lastModifiedBy>
  <cp:revision>669</cp:revision>
  <cp:lastPrinted>2017-10-25T08:54:11Z</cp:lastPrinted>
  <dcterms:created xsi:type="dcterms:W3CDTF">2011-12-01T08:22:52Z</dcterms:created>
  <dcterms:modified xsi:type="dcterms:W3CDTF">2020-12-23T23:57:55Z</dcterms:modified>
</cp:coreProperties>
</file>